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375" r:id="rId3"/>
    <p:sldId id="379" r:id="rId4"/>
    <p:sldId id="397" r:id="rId5"/>
    <p:sldId id="398" r:id="rId6"/>
    <p:sldId id="421" r:id="rId7"/>
    <p:sldId id="399" r:id="rId8"/>
    <p:sldId id="409" r:id="rId9"/>
    <p:sldId id="408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39" r:id="rId19"/>
    <p:sldId id="411" r:id="rId20"/>
    <p:sldId id="412" r:id="rId21"/>
    <p:sldId id="413" r:id="rId22"/>
    <p:sldId id="419" r:id="rId23"/>
    <p:sldId id="420" r:id="rId24"/>
    <p:sldId id="414" r:id="rId25"/>
    <p:sldId id="416" r:id="rId26"/>
    <p:sldId id="418" r:id="rId27"/>
    <p:sldId id="415" r:id="rId28"/>
    <p:sldId id="410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2" r:id="rId39"/>
    <p:sldId id="431" r:id="rId40"/>
    <p:sldId id="434" r:id="rId41"/>
    <p:sldId id="433" r:id="rId42"/>
    <p:sldId id="435" r:id="rId43"/>
    <p:sldId id="438" r:id="rId44"/>
    <p:sldId id="436" r:id="rId45"/>
    <p:sldId id="437" r:id="rId46"/>
  </p:sldIdLst>
  <p:sldSz cx="9144000" cy="6858000" type="screen4x3"/>
  <p:notesSz cx="10234613" cy="7099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9EED28BB-4E00-49F1-ABF3-BF821F77D360}">
          <p14:sldIdLst>
            <p14:sldId id="256"/>
            <p14:sldId id="375"/>
            <p14:sldId id="379"/>
            <p14:sldId id="397"/>
            <p14:sldId id="398"/>
            <p14:sldId id="421"/>
            <p14:sldId id="399"/>
            <p14:sldId id="409"/>
          </p14:sldIdLst>
        </p14:section>
        <p14:section name="共振現象" id="{BAA8140F-0D34-4D52-BE97-277DB259AE20}">
          <p14:sldIdLst>
            <p14:sldId id="408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39"/>
            <p14:sldId id="411"/>
            <p14:sldId id="412"/>
            <p14:sldId id="413"/>
            <p14:sldId id="419"/>
            <p14:sldId id="420"/>
            <p14:sldId id="414"/>
            <p14:sldId id="416"/>
            <p14:sldId id="418"/>
            <p14:sldId id="415"/>
          </p14:sldIdLst>
        </p14:section>
        <p14:section name="周波数応答" id="{B858C04A-BC6B-4637-8ACD-63D301DC3A75}">
          <p14:sldIdLst>
            <p14:sldId id="410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2"/>
            <p14:sldId id="431"/>
            <p14:sldId id="434"/>
            <p14:sldId id="433"/>
            <p14:sldId id="435"/>
            <p14:sldId id="438"/>
            <p14:sldId id="436"/>
            <p14:sldId id="43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FF91"/>
    <a:srgbClr val="FF0066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濃色スタイル 2 - アクセント 5/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94595" autoAdjust="0"/>
  </p:normalViewPr>
  <p:slideViewPr>
    <p:cSldViewPr>
      <p:cViewPr varScale="1">
        <p:scale>
          <a:sx n="95" d="100"/>
          <a:sy n="95" d="100"/>
        </p:scale>
        <p:origin x="-77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6114" cy="3553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110" y="1"/>
            <a:ext cx="4436114" cy="3553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FFD8797D-5989-400F-B3C4-DB24DD00AFB1}" type="datetimeFigureOut">
              <a:rPr kumimoji="1" lang="ja-JP" altLang="en-US" smtClean="0"/>
              <a:t>2015/3/25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742803"/>
            <a:ext cx="4436114" cy="3553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vib7h_C.pptx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110" y="6742803"/>
            <a:ext cx="4436114" cy="3553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EB58A30-2FC6-42B7-B5F6-4BE94621AD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62767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5A981ABF-7F12-40E9-B292-56E91A1356AB}" type="datetimeFigureOut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1813"/>
            <a:ext cx="3551237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3103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vib7h_C.pptx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7" y="6743103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81738E1-E009-4113-8D51-5ACB8861926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61455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38E1-E009-4113-8D51-5ACB88619268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vib7h_C.pptx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8371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"/>
            <a:ext cx="9144001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361" y="671"/>
              <a:ext cx="1445" cy="1990"/>
              <a:chOff x="361" y="671"/>
              <a:chExt cx="1445" cy="1990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1"/>
                <a:ext cx="369" cy="4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</p:grpSp>
      </p:grpSp>
      <p:pic>
        <p:nvPicPr>
          <p:cNvPr id="18" name="Picture 21" descr="logomark1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742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lnSpc>
                <a:spcPct val="12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20" name="Rectangle 1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F8AAC6-F56F-468B-9876-44C6AB2DAD59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21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22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43800" y="6400800"/>
            <a:ext cx="1143000" cy="381000"/>
          </a:xfr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auto">
          <a:xfrm>
            <a:off x="568325" y="1690688"/>
            <a:ext cx="573088" cy="633412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7" name="Rectangle 12"/>
          <p:cNvSpPr>
            <a:spLocks noChangeArrowheads="1"/>
          </p:cNvSpPr>
          <p:nvPr userDrawn="1"/>
        </p:nvSpPr>
        <p:spPr bwMode="auto">
          <a:xfrm>
            <a:off x="568325" y="1076325"/>
            <a:ext cx="573087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8" name="Rectangle 12"/>
          <p:cNvSpPr>
            <a:spLocks noChangeArrowheads="1"/>
          </p:cNvSpPr>
          <p:nvPr userDrawn="1"/>
        </p:nvSpPr>
        <p:spPr bwMode="auto">
          <a:xfrm>
            <a:off x="0" y="1700213"/>
            <a:ext cx="568325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880879" y="1003308"/>
            <a:ext cx="61414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smtClean="0">
                <a:solidFill>
                  <a:schemeClr val="accent6"/>
                </a:solidFill>
              </a:rPr>
              <a:t>Excel</a:t>
            </a:r>
            <a:r>
              <a:rPr lang="ja-JP" altLang="en-US" sz="3600" dirty="0" smtClean="0">
                <a:solidFill>
                  <a:schemeClr val="accent6"/>
                </a:solidFill>
              </a:rPr>
              <a:t>で学ぶ振動基礎（</a:t>
            </a:r>
            <a:r>
              <a:rPr lang="en-US" altLang="ja-JP" sz="3600" dirty="0" smtClean="0">
                <a:solidFill>
                  <a:schemeClr val="accent6"/>
                </a:solidFill>
              </a:rPr>
              <a:t>7</a:t>
            </a:r>
            <a:r>
              <a:rPr lang="ja-JP" altLang="en-US" sz="3600" dirty="0" smtClean="0">
                <a:solidFill>
                  <a:schemeClr val="accent6"/>
                </a:solidFill>
              </a:rPr>
              <a:t>時間）</a:t>
            </a:r>
            <a:endParaRPr lang="ja-JP" altLang="en-US" sz="3600" dirty="0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3010644" y="4239732"/>
            <a:ext cx="602699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宇都宮大学大学院工学研究科</a:t>
            </a:r>
            <a:endParaRPr lang="en-US" altLang="ja-JP" sz="3400" dirty="0" smtClean="0">
              <a:latin typeface="ＭＳ ゴシック" pitchFamily="49" charset="-128"/>
              <a:ea typeface="ＭＳ ゴシック" pitchFamily="49" charset="-128"/>
            </a:endParaRPr>
          </a:p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機械知能工学専攻 吉田 勝俊</a:t>
            </a:r>
            <a:endParaRPr lang="ja-JP" altLang="en-US" sz="3400" dirty="0">
              <a:latin typeface="ＭＳ ゴシック" pitchFamily="49" charset="-128"/>
              <a:ea typeface="ＭＳ ゴシック" pitchFamily="49" charset="-128"/>
            </a:endParaRPr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3010644" y="5513340"/>
            <a:ext cx="5798169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</a:rPr>
              <a:t>※</a:t>
            </a:r>
            <a:r>
              <a:rPr kumimoji="1" lang="ja-JP" altLang="en-US" sz="2200" dirty="0" smtClean="0">
                <a:solidFill>
                  <a:srgbClr val="FF0066"/>
                </a:solidFill>
              </a:rPr>
              <a:t>教材のダウンロード</a:t>
            </a:r>
            <a:endParaRPr kumimoji="1" lang="en-US" altLang="ja-JP" sz="2200" dirty="0" smtClean="0">
              <a:solidFill>
                <a:srgbClr val="FF0066"/>
              </a:solidFill>
            </a:endParaRPr>
          </a:p>
          <a:p>
            <a:pPr algn="r"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  <a:sym typeface="Wingdings" pitchFamily="2" charset="2"/>
              </a:rPr>
              <a:t> </a:t>
            </a:r>
            <a:r>
              <a:rPr kumimoji="1" lang="en-US" altLang="ja-JP" sz="2200" dirty="0" smtClean="0">
                <a:solidFill>
                  <a:srgbClr val="FF0066"/>
                </a:solidFill>
              </a:rPr>
              <a:t>http://edu.katzlab.jp/lec/vib7h/</a:t>
            </a:r>
          </a:p>
        </p:txBody>
      </p:sp>
    </p:spTree>
    <p:extLst>
      <p:ext uri="{BB962C8B-B14F-4D97-AF65-F5344CB8AC3E}">
        <p14:creationId xmlns:p14="http://schemas.microsoft.com/office/powerpoint/2010/main" val="3012491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dirty="0" smtClean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82623-C5DF-4086-923A-2BBDA10E2AF8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57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0DB52-D65F-46FC-85BF-3C372AC4395D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795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867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094160-DE14-4484-9F10-F31426EFE316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3620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タイトル、2 つのコンテンツ (横)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half" idx="3"/>
          </p:nvPr>
        </p:nvSpPr>
        <p:spPr>
          <a:xfrm>
            <a:off x="457200" y="3886200"/>
            <a:ext cx="8229600" cy="24384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D95A7-6940-4BB5-BA2E-996C8DFDEE3A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2649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タイトル、コンテンツ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38100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4154C7-47B5-4239-8694-B22ABEB7A537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614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3633F-AF8D-4A7C-8025-7A653F25696E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692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50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AFBE0C-DFBF-499B-88B9-10664CE038FB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42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922E21-7530-4AEB-BD73-FF9C5A84E764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03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62608"/>
            <a:ext cx="8229600" cy="662136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18214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867941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8200" y="118214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1867941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6F6FD-C282-497D-9DB8-E156FADC3F20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46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65383"/>
            <a:ext cx="8229600" cy="662136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203719"/>
            <a:ext cx="8219256" cy="4858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761527"/>
            <a:ext cx="8219256" cy="4425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6F6FD-C282-497D-9DB8-E156FADC3F20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300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0E1E64-AF79-40B0-A19B-32F796084C23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69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3CFFC5-E085-4D96-9CED-843B375C86C1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076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A0488-DA8A-4782-A1A9-255CD0BA213D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419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257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endParaRPr kumimoji="1" lang="ja-JP" altLang="en-US" dirty="0"/>
          </a:p>
        </p:txBody>
      </p:sp>
      <p:grpSp>
        <p:nvGrpSpPr>
          <p:cNvPr id="1027" name="Group 4"/>
          <p:cNvGrpSpPr>
            <a:grpSpLocks/>
          </p:cNvGrpSpPr>
          <p:nvPr/>
        </p:nvGrpSpPr>
        <p:grpSpPr bwMode="auto">
          <a:xfrm>
            <a:off x="0" y="0"/>
            <a:ext cx="9144000" cy="533400"/>
            <a:chOff x="0" y="0"/>
            <a:chExt cx="5760" cy="336"/>
          </a:xfrm>
        </p:grpSpPr>
        <p:sp>
          <p:nvSpPr>
            <p:cNvPr id="1034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auto">
            <a:xfrm>
              <a:off x="283" y="85"/>
              <a:ext cx="5477" cy="173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5" cy="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</p:grpSp>
      <p:sp>
        <p:nvSpPr>
          <p:cNvPr id="102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640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91200" y="6400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fld id="{F8ABDF6D-4031-4DCF-8CF1-D70F4EEE9EF2}" type="datetime1">
              <a:rPr kumimoji="1" lang="ja-JP" altLang="en-US" smtClean="0"/>
              <a:t>2015/3/25</a:t>
            </a:fld>
            <a:endParaRPr kumimoji="1" lang="ja-JP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400800"/>
            <a:ext cx="64313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600">
                <a:solidFill>
                  <a:schemeClr val="accent6"/>
                </a:solidFill>
                <a:latin typeface="Arial Black" pitchFamily="34" charset="0"/>
                <a:ea typeface="ＭＳ Ｐゴシック" pitchFamily="50" charset="-128"/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32" name="Picture 18" descr="logomark1_M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19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687388" y="293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548031" y="13461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408500" y="272733"/>
            <a:ext cx="139188" cy="136844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" pitchFamily="2" charset="2"/>
        <a:buChar char="n"/>
        <a:defRPr kumimoji="1" sz="3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65000"/>
        <a:buFont typeface="Wingdings" pitchFamily="2" charset="2"/>
        <a:buChar char="n"/>
        <a:defRPr kumimoji="1" sz="24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itchFamily="2" charset="2"/>
        <a:buChar char="§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wmv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wmv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第５講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強制振動と共振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61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モータ・振</a:t>
            </a:r>
            <a:r>
              <a:rPr lang="ja-JP" altLang="en-US" dirty="0"/>
              <a:t>り</a:t>
            </a:r>
            <a:r>
              <a:rPr kumimoji="1" lang="ja-JP" altLang="en-US" dirty="0" smtClean="0"/>
              <a:t>子系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強制振動に特有な現象に，</a:t>
            </a:r>
            <a:r>
              <a:rPr kumimoji="1" lang="ja-JP" altLang="en-US" dirty="0" smtClean="0">
                <a:solidFill>
                  <a:srgbClr val="FF0000"/>
                </a:solidFill>
              </a:rPr>
              <a:t>共振</a:t>
            </a:r>
            <a:r>
              <a:rPr kumimoji="1" lang="ja-JP" altLang="en-US" dirty="0" smtClean="0"/>
              <a:t>がある．</a:t>
            </a:r>
            <a:endParaRPr kumimoji="1" lang="en-US" altLang="ja-JP" dirty="0" smtClean="0"/>
          </a:p>
          <a:p>
            <a:r>
              <a:rPr lang="ja-JP" altLang="en-US" dirty="0" smtClean="0"/>
              <a:t>実験方法：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kumimoji="1" lang="ja-JP" altLang="en-US" dirty="0" smtClean="0"/>
              <a:t>モーターに振り子を接続．</a:t>
            </a:r>
            <a:endParaRPr kumimoji="1"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交流電圧をかける．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kumimoji="1" lang="ja-JP" altLang="en-US" dirty="0" smtClean="0"/>
              <a:t>振り子の振幅を観察．</a:t>
            </a:r>
            <a:endParaRPr kumimoji="1" lang="ja-JP" altLang="en-US" dirty="0"/>
          </a:p>
        </p:txBody>
      </p:sp>
      <p:pic>
        <p:nvPicPr>
          <p:cNvPr id="1026" name="Picture 2" descr="C:\Users\yoshidak\Desktop\授業\機械力学テキスト\15：共振現象\PendRez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3140968"/>
            <a:ext cx="38404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フッター プレースホルダー 3"/>
          <p:cNvSpPr>
            <a:spLocks noGrp="1"/>
          </p:cNvSpPr>
          <p:nvPr>
            <p:ph type="ftr" sz="quarter" idx="10"/>
          </p:nvPr>
        </p:nvSpPr>
        <p:spPr>
          <a:xfrm>
            <a:off x="457200" y="6400800"/>
            <a:ext cx="5257800" cy="3810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316416" y="6400800"/>
            <a:ext cx="643136" cy="381000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909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4000" dirty="0" smtClean="0"/>
              <a:t>入力電圧一定，周波数</a:t>
            </a:r>
            <a:r>
              <a:rPr lang="ja-JP" altLang="en-US" sz="4000" dirty="0"/>
              <a:t>を</a:t>
            </a:r>
            <a:r>
              <a:rPr lang="ja-JP" altLang="en-US" sz="4000" dirty="0" smtClean="0"/>
              <a:t>変化</a:t>
            </a:r>
            <a:endParaRPr kumimoji="1" lang="ja-JP" altLang="en-US" sz="4000" dirty="0"/>
          </a:p>
        </p:txBody>
      </p:sp>
      <p:pic>
        <p:nvPicPr>
          <p:cNvPr id="4" name="PendRezo1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875" y="1125538"/>
            <a:ext cx="7334250" cy="5000625"/>
          </a:xfrm>
        </p:spPr>
      </p:pic>
      <p:sp>
        <p:nvSpPr>
          <p:cNvPr id="5" name="フッター プレースホルダー 3"/>
          <p:cNvSpPr>
            <a:spLocks noGrp="1"/>
          </p:cNvSpPr>
          <p:nvPr>
            <p:ph type="ftr" sz="quarter" idx="10"/>
          </p:nvPr>
        </p:nvSpPr>
        <p:spPr>
          <a:xfrm>
            <a:off x="457200" y="6400800"/>
            <a:ext cx="5257800" cy="3810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316416" y="6400800"/>
            <a:ext cx="643136" cy="381000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06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4000" dirty="0" smtClean="0"/>
              <a:t>自由振動</a:t>
            </a:r>
            <a:endParaRPr kumimoji="1" lang="ja-JP" altLang="en-US" sz="4000" dirty="0"/>
          </a:p>
        </p:txBody>
      </p:sp>
      <p:pic>
        <p:nvPicPr>
          <p:cNvPr id="4" name="PendRezo2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875" y="1125538"/>
            <a:ext cx="7334250" cy="5000625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899592" y="1124744"/>
            <a:ext cx="3013839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tx1"/>
                </a:solidFill>
              </a:rPr>
              <a:t>電源ＯＦＦでは</a:t>
            </a:r>
            <a:endParaRPr kumimoji="1" lang="en-US" altLang="ja-JP" sz="3600" dirty="0" smtClean="0">
              <a:solidFill>
                <a:schemeClr val="tx1"/>
              </a:solidFill>
            </a:endParaRPr>
          </a:p>
          <a:p>
            <a:r>
              <a:rPr lang="ja-JP" altLang="en-US" sz="3600" dirty="0">
                <a:solidFill>
                  <a:schemeClr val="tx1"/>
                </a:solidFill>
              </a:rPr>
              <a:t>減衰振動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10"/>
          </p:nvPr>
        </p:nvSpPr>
        <p:spPr>
          <a:xfrm>
            <a:off x="457200" y="6400800"/>
            <a:ext cx="5257800" cy="3810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316416" y="6400800"/>
            <a:ext cx="643136" cy="381000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95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endRezo3to4.mp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64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904875" y="1125538"/>
            <a:ext cx="73342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共振現象（前半）</a:t>
            </a:r>
            <a:endParaRPr kumimoji="1" lang="ja-JP" altLang="en-US" dirty="0"/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99593" y="1124744"/>
            <a:ext cx="2808312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tx1"/>
                </a:solidFill>
                <a:latin typeface="+mj-ea"/>
                <a:ea typeface="+mj-ea"/>
              </a:rPr>
              <a:t>周波数を１</a:t>
            </a:r>
            <a:r>
              <a:rPr kumimoji="1" lang="en-US" altLang="ja-JP" sz="3600" dirty="0" smtClean="0">
                <a:solidFill>
                  <a:schemeClr val="tx1"/>
                </a:solidFill>
                <a:latin typeface="+mj-ea"/>
                <a:ea typeface="+mj-ea"/>
              </a:rPr>
              <a:t>Hz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+mj-ea"/>
                <a:ea typeface="+mj-ea"/>
              </a:rPr>
              <a:t>から増加</a:t>
            </a:r>
            <a:endParaRPr kumimoji="1" lang="ja-JP" altLang="en-US" sz="3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34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kumimoji="1" lang="ja-JP" altLang="en-US" dirty="0" smtClean="0"/>
              <a:t>さらに周波数を増すと，振り子の振幅はどうなるか？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/>
              <a:t>まわり</a:t>
            </a:r>
            <a:r>
              <a:rPr lang="ja-JP" altLang="en-US" dirty="0" smtClean="0"/>
              <a:t>と議論して，予想せよ．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>
          <a:xfrm>
            <a:off x="457200" y="6400800"/>
            <a:ext cx="5257800" cy="3810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316416" y="6400800"/>
            <a:ext cx="643136" cy="381000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693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endRezo3to4.mp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459.12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875" y="1125538"/>
            <a:ext cx="7334250" cy="50006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共振現象（後半）</a:t>
            </a:r>
            <a:endParaRPr kumimoji="1" lang="ja-JP" altLang="en-US" dirty="0"/>
          </a:p>
        </p:txBody>
      </p:sp>
      <p:sp>
        <p:nvSpPr>
          <p:cNvPr id="7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99593" y="1124744"/>
            <a:ext cx="23042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tx1"/>
                </a:solidFill>
                <a:latin typeface="+mj-ea"/>
                <a:ea typeface="+mj-ea"/>
              </a:rPr>
              <a:t>周波数を</a:t>
            </a:r>
            <a:endParaRPr kumimoji="1" lang="en-US" altLang="ja-JP" sz="36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ja-JP" altLang="en-US" sz="3600" dirty="0" smtClean="0">
                <a:solidFill>
                  <a:schemeClr val="tx1"/>
                </a:solidFill>
                <a:latin typeface="+mj-ea"/>
                <a:ea typeface="+mj-ea"/>
              </a:rPr>
              <a:t>さらに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+mj-ea"/>
                <a:ea typeface="+mj-ea"/>
              </a:rPr>
              <a:t>増加</a:t>
            </a:r>
            <a:endParaRPr kumimoji="1" lang="ja-JP" altLang="en-US" sz="3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66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振幅の変化（通し）を観察し，</a:t>
            </a:r>
            <a:r>
              <a:rPr lang="ja-JP" altLang="en-US" dirty="0" smtClean="0"/>
              <a:t>グラフを描け．</a:t>
            </a:r>
            <a:endParaRPr lang="en-US" altLang="ja-JP" dirty="0" smtClean="0"/>
          </a:p>
          <a:p>
            <a:pPr lvl="1">
              <a:lnSpc>
                <a:spcPct val="150000"/>
              </a:lnSpc>
            </a:pPr>
            <a:r>
              <a:rPr kumimoji="1" lang="ja-JP" altLang="en-US" dirty="0" smtClean="0"/>
              <a:t>横軸・・・周波数</a:t>
            </a:r>
            <a:r>
              <a:rPr lang="ja-JP" altLang="en-US" dirty="0"/>
              <a:t>（</a:t>
            </a:r>
            <a:r>
              <a:rPr lang="en-US" altLang="ja-JP" dirty="0"/>
              <a:t>1Hz</a:t>
            </a:r>
            <a:r>
              <a:rPr lang="ja-JP" altLang="en-US" dirty="0"/>
              <a:t>～</a:t>
            </a:r>
            <a:r>
              <a:rPr lang="en-US" altLang="ja-JP" dirty="0"/>
              <a:t>2.5Hz</a:t>
            </a:r>
            <a:r>
              <a:rPr lang="ja-JP" altLang="en-US" dirty="0"/>
              <a:t>）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縦軸・・・振幅</a:t>
            </a:r>
            <a:endParaRPr kumimoji="1" lang="en-US" altLang="ja-JP" dirty="0" smtClean="0"/>
          </a:p>
          <a:p>
            <a:pPr lvl="1"/>
            <a:endParaRPr lang="en-US" altLang="ja-JP" dirty="0"/>
          </a:p>
          <a:p>
            <a:r>
              <a:rPr kumimoji="1" lang="ja-JP" altLang="en-US" dirty="0" smtClean="0"/>
              <a:t>得られたグラフを </a:t>
            </a:r>
            <a:r>
              <a:rPr kumimoji="1" lang="ja-JP" altLang="en-US" dirty="0" smtClean="0">
                <a:solidFill>
                  <a:srgbClr val="FF0000"/>
                </a:solidFill>
              </a:rPr>
              <a:t>共振曲線</a:t>
            </a:r>
            <a:r>
              <a:rPr kumimoji="1" lang="ja-JP" altLang="en-US" dirty="0" smtClean="0"/>
              <a:t> という．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>
          <a:xfrm>
            <a:off x="457200" y="6400800"/>
            <a:ext cx="5257800" cy="3810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316416" y="6400800"/>
            <a:ext cx="643136" cy="381000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19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共振現象（通し）</a:t>
            </a:r>
            <a:endParaRPr kumimoji="1" lang="ja-JP" altLang="en-US" dirty="0"/>
          </a:p>
        </p:txBody>
      </p:sp>
      <p:pic>
        <p:nvPicPr>
          <p:cNvPr id="4" name="PendRezo3to4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875" y="1125538"/>
            <a:ext cx="7334250" cy="5000625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899593" y="1124744"/>
            <a:ext cx="2448271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tx1"/>
                </a:solidFill>
                <a:latin typeface="+mj-ea"/>
                <a:ea typeface="+mj-ea"/>
              </a:rPr>
              <a:t>周波数</a:t>
            </a:r>
            <a:endParaRPr kumimoji="1" lang="en-US" altLang="ja-JP" sz="36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ja-JP" sz="3600" dirty="0" smtClean="0">
                <a:solidFill>
                  <a:schemeClr val="tx1"/>
                </a:solidFill>
                <a:latin typeface="+mj-ea"/>
                <a:ea typeface="+mj-ea"/>
              </a:rPr>
              <a:t>1Hz</a:t>
            </a:r>
            <a:r>
              <a:rPr lang="ja-JP" altLang="en-US" sz="3600" dirty="0" smtClean="0">
                <a:solidFill>
                  <a:schemeClr val="tx1"/>
                </a:solidFill>
                <a:latin typeface="+mj-ea"/>
                <a:ea typeface="+mj-ea"/>
              </a:rPr>
              <a:t>～</a:t>
            </a:r>
            <a:r>
              <a:rPr lang="en-US" altLang="ja-JP" sz="3600" dirty="0" smtClean="0">
                <a:solidFill>
                  <a:schemeClr val="tx1"/>
                </a:solidFill>
                <a:latin typeface="+mj-ea"/>
                <a:ea typeface="+mj-ea"/>
              </a:rPr>
              <a:t>2.5Hz</a:t>
            </a:r>
            <a:endParaRPr kumimoji="1" lang="ja-JP" altLang="en-US" sz="3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0"/>
          </p:nvPr>
        </p:nvSpPr>
        <p:spPr>
          <a:xfrm>
            <a:off x="457200" y="6400800"/>
            <a:ext cx="5257800" cy="3810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316416" y="6400800"/>
            <a:ext cx="643136" cy="381000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573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75599"/>
            <a:ext cx="2824163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解答例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816037" y="4581128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solidFill>
                  <a:srgbClr val="FF0000"/>
                </a:solidFill>
              </a:rPr>
              <a:t>ゲイン線図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rgbClr val="FF0000"/>
                </a:solidFill>
              </a:rPr>
              <a:t>（共振曲線）</a:t>
            </a:r>
            <a:endParaRPr lang="en-US" altLang="ja-JP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共振（シミュレーション）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777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学習目標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dirty="0" smtClean="0"/>
              <a:t>強制振動</a:t>
            </a:r>
            <a:endParaRPr kumimoji="1" lang="en-US" altLang="ja-JP" dirty="0" smtClean="0"/>
          </a:p>
          <a:p>
            <a:pPr lvl="1">
              <a:lnSpc>
                <a:spcPct val="120000"/>
              </a:lnSpc>
            </a:pPr>
            <a:r>
              <a:rPr lang="ja-JP" altLang="en-US" dirty="0" smtClean="0"/>
              <a:t>インパルス外力，ステップ外力</a:t>
            </a:r>
            <a:endParaRPr lang="en-US" altLang="ja-JP" dirty="0" smtClean="0"/>
          </a:p>
          <a:p>
            <a:pPr lvl="1">
              <a:lnSpc>
                <a:spcPct val="120000"/>
              </a:lnSpc>
            </a:pPr>
            <a:r>
              <a:rPr kumimoji="1" lang="ja-JP" altLang="en-US" dirty="0" smtClean="0"/>
              <a:t>調和外力（正弦波状外力）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kumimoji="1" lang="ja-JP" altLang="en-US" dirty="0" smtClean="0"/>
              <a:t>共振</a:t>
            </a:r>
            <a:endParaRPr kumimoji="1" lang="en-US" altLang="ja-JP" dirty="0" smtClean="0"/>
          </a:p>
          <a:p>
            <a:pPr lvl="1">
              <a:lnSpc>
                <a:spcPct val="120000"/>
              </a:lnSpc>
            </a:pPr>
            <a:r>
              <a:rPr kumimoji="1" lang="ja-JP" altLang="en-US" dirty="0" smtClean="0"/>
              <a:t>実験</a:t>
            </a:r>
            <a:r>
              <a:rPr lang="ja-JP" altLang="en-US" dirty="0" smtClean="0"/>
              <a:t>，シミュレーション</a:t>
            </a:r>
            <a:endParaRPr lang="en-US" altLang="ja-JP" dirty="0" smtClean="0"/>
          </a:p>
          <a:p>
            <a:pPr>
              <a:lnSpc>
                <a:spcPct val="120000"/>
              </a:lnSpc>
            </a:pPr>
            <a:r>
              <a:rPr kumimoji="1" lang="ja-JP" altLang="en-US" dirty="0"/>
              <a:t>過渡</a:t>
            </a:r>
            <a:r>
              <a:rPr kumimoji="1" lang="ja-JP" altLang="en-US" dirty="0" smtClean="0"/>
              <a:t>応答と定常応答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17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調和外力を受ける振動モデル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457200" y="5013176"/>
            <a:ext cx="8229600" cy="1311424"/>
          </a:xfrm>
        </p:spPr>
        <p:txBody>
          <a:bodyPr/>
          <a:lstStyle/>
          <a:p>
            <a:r>
              <a:rPr lang="ja-JP" altLang="en-US" dirty="0" smtClean="0"/>
              <a:t>この単純モデルで共振は再現するか？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53107" y="40892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調和外力</a:t>
            </a:r>
            <a:endParaRPr kumimoji="1" lang="en-US" altLang="ja-JP" sz="24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933412" y="560874"/>
            <a:ext cx="1210588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調和＝</a:t>
            </a:r>
            <a:endParaRPr kumimoji="1" lang="en-US" altLang="ja-JP" sz="2000" dirty="0" smtClean="0"/>
          </a:p>
          <a:p>
            <a:r>
              <a:rPr lang="ja-JP" altLang="en-US" sz="2000" dirty="0"/>
              <a:t>正弦波状</a:t>
            </a:r>
            <a:endParaRPr kumimoji="1" lang="en-US" altLang="ja-JP" sz="2000" dirty="0" smtClean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1"/>
          <a:stretch/>
        </p:blipFill>
        <p:spPr bwMode="auto">
          <a:xfrm>
            <a:off x="611560" y="2063462"/>
            <a:ext cx="2952328" cy="242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83568" y="1268760"/>
            <a:ext cx="129614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solidFill>
                  <a:srgbClr val="FF0000"/>
                </a:solidFill>
              </a:rPr>
              <a:t>ブルブル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　ブル・</a:t>
            </a:r>
            <a:r>
              <a:rPr lang="ja-JP" altLang="en-US" sz="2000" dirty="0">
                <a:solidFill>
                  <a:srgbClr val="FF0000"/>
                </a:solidFill>
              </a:rPr>
              <a:t>・・</a:t>
            </a:r>
          </a:p>
        </p:txBody>
      </p:sp>
      <p:grpSp>
        <p:nvGrpSpPr>
          <p:cNvPr id="12" name="グループ化 11"/>
          <p:cNvGrpSpPr/>
          <p:nvPr/>
        </p:nvGrpSpPr>
        <p:grpSpPr>
          <a:xfrm>
            <a:off x="1912535" y="1772816"/>
            <a:ext cx="175189" cy="648072"/>
            <a:chOff x="6845083" y="2073042"/>
            <a:chExt cx="175189" cy="648072"/>
          </a:xfrm>
        </p:grpSpPr>
        <p:cxnSp>
          <p:nvCxnSpPr>
            <p:cNvPr id="13" name="直線矢印コネクタ 12"/>
            <p:cNvCxnSpPr/>
            <p:nvPr/>
          </p:nvCxnSpPr>
          <p:spPr>
            <a:xfrm>
              <a:off x="6845083" y="2120662"/>
              <a:ext cx="0" cy="60045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>
              <a:off x="7020272" y="2073042"/>
              <a:ext cx="0" cy="56387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2123728" y="1321604"/>
                <a:ext cx="28929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)≡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func>
                        <m:funcPr>
                          <m:ctrlP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800" b="0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1" lang="en-US" altLang="ja-JP" sz="2800" b="0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Ω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ja-JP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1321604"/>
                <a:ext cx="289297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5014708" y="1413541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solidFill>
                  <a:schemeClr val="accent2"/>
                </a:solidFill>
              </a:rPr>
              <a:t>※sin </a:t>
            </a:r>
            <a:r>
              <a:rPr lang="ja-JP" altLang="en-US" sz="2000" dirty="0" smtClean="0">
                <a:solidFill>
                  <a:schemeClr val="accent2"/>
                </a:solidFill>
              </a:rPr>
              <a:t>でもよい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3635896" y="2132856"/>
                <a:ext cx="5256584" cy="64633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600" b="0" i="1" smtClean="0">
                          <a:latin typeface="Cambria Math"/>
                        </a:rPr>
                        <m:t>+</m:t>
                      </m:r>
                      <m:r>
                        <a:rPr lang="en-US" altLang="ja-JP" sz="36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b="0" i="1" smtClean="0">
                          <a:latin typeface="Cambria Math"/>
                        </a:rPr>
                        <m:t>+</m:t>
                      </m:r>
                      <m:r>
                        <a:rPr kumimoji="1" lang="en-US" altLang="ja-JP" sz="3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𝑘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solidFill>
                                <a:srgbClr val="FF00FF"/>
                              </a:solidFill>
                              <a:latin typeface="Cambria Math"/>
                            </a:rPr>
                            <m:t>Ω</m:t>
                          </m:r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132856"/>
                <a:ext cx="5256584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02915"/>
                  </p:ext>
                </p:extLst>
              </p:nvPr>
            </p:nvGraphicFramePr>
            <p:xfrm>
              <a:off x="3923928" y="2924944"/>
              <a:ext cx="4680520" cy="1854200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864096"/>
                    <a:gridCol w="3816424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kumimoji="1" lang="ja-JP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b="0" dirty="0" smtClean="0"/>
                            <a:t>質量　</a:t>
                          </a:r>
                          <a:r>
                            <a:rPr kumimoji="1" lang="en-US" altLang="ja-JP" b="0" dirty="0" smtClean="0"/>
                            <a:t>〔kg〕</a:t>
                          </a:r>
                          <a:endParaRPr kumimoji="1" lang="ja-JP" altLang="en-US" b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dirty="0" smtClean="0">
                                    <a:latin typeface="Cambria Math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kumimoji="1" lang="en-US" altLang="ja-JP" b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ばね定数</a:t>
                          </a:r>
                          <a:r>
                            <a:rPr kumimoji="1" lang="ja-JP" altLang="en-US" b="0" dirty="0" smtClean="0"/>
                            <a:t>　</a:t>
                          </a:r>
                          <a:r>
                            <a:rPr kumimoji="1" lang="en-US" altLang="ja-JP" b="0" dirty="0" smtClean="0"/>
                            <a:t>〔N/m〕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dirty="0" smtClean="0">
                                    <a:latin typeface="Cambria Math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kumimoji="1" lang="ja-JP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減衰係数</a:t>
                          </a:r>
                          <a:r>
                            <a:rPr kumimoji="1" lang="ja-JP" altLang="en-US" b="0" dirty="0" smtClean="0"/>
                            <a:t>　</a:t>
                          </a:r>
                          <a:r>
                            <a:rPr kumimoji="1" lang="en-US" altLang="ja-JP" b="0" dirty="0" smtClean="0"/>
                            <a:t>〔Ns/m〕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dirty="0" smtClean="0">
                                    <a:latin typeface="Cambria Math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kumimoji="1" lang="ja-JP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調和外力の片振振幅</a:t>
                          </a:r>
                          <a:r>
                            <a:rPr kumimoji="1" lang="ja-JP" altLang="en-US" b="0" dirty="0" smtClean="0"/>
                            <a:t>　</a:t>
                          </a:r>
                          <a:r>
                            <a:rPr kumimoji="1" lang="en-US" altLang="ja-JP" b="0" dirty="0" smtClean="0"/>
                            <a:t>〔N〕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kumimoji="1" lang="ja-JP" altLang="en-US" b="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調和外力の角振動数</a:t>
                          </a:r>
                          <a:r>
                            <a:rPr kumimoji="1" lang="ja-JP" altLang="en-US" b="0" dirty="0" smtClean="0"/>
                            <a:t>　</a:t>
                          </a:r>
                          <a:r>
                            <a:rPr kumimoji="1" lang="en-US" altLang="ja-JP" b="0" dirty="0" smtClean="0"/>
                            <a:t>〔rad/s〕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202915"/>
                  </p:ext>
                </p:extLst>
              </p:nvPr>
            </p:nvGraphicFramePr>
            <p:xfrm>
              <a:off x="3923928" y="2924944"/>
              <a:ext cx="4680520" cy="1854200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864096"/>
                    <a:gridCol w="381642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704" t="-11475" r="-44084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b="0" dirty="0" smtClean="0"/>
                            <a:t>質量　</a:t>
                          </a:r>
                          <a:r>
                            <a:rPr kumimoji="1" lang="en-US" altLang="ja-JP" b="0" dirty="0" smtClean="0"/>
                            <a:t>〔kg〕</a:t>
                          </a:r>
                          <a:endParaRPr kumimoji="1" lang="ja-JP" altLang="en-US" b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704" t="-111475" r="-44084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ばね定数</a:t>
                          </a:r>
                          <a:r>
                            <a:rPr kumimoji="1" lang="ja-JP" altLang="en-US" b="0" dirty="0" smtClean="0"/>
                            <a:t>　</a:t>
                          </a:r>
                          <a:r>
                            <a:rPr kumimoji="1" lang="en-US" altLang="ja-JP" b="0" dirty="0" smtClean="0"/>
                            <a:t>〔N/m〕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704" t="-215000" r="-440845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減衰係数</a:t>
                          </a:r>
                          <a:r>
                            <a:rPr kumimoji="1" lang="ja-JP" altLang="en-US" b="0" dirty="0" smtClean="0"/>
                            <a:t>　</a:t>
                          </a:r>
                          <a:r>
                            <a:rPr kumimoji="1" lang="en-US" altLang="ja-JP" b="0" dirty="0" smtClean="0"/>
                            <a:t>〔Ns/m〕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704" t="-309836" r="-440845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調和外力の片振振幅</a:t>
                          </a:r>
                          <a:r>
                            <a:rPr kumimoji="1" lang="ja-JP" altLang="en-US" b="0" dirty="0" smtClean="0"/>
                            <a:t>　</a:t>
                          </a:r>
                          <a:r>
                            <a:rPr kumimoji="1" lang="en-US" altLang="ja-JP" b="0" dirty="0" smtClean="0"/>
                            <a:t>〔N〕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704" t="-409836" r="-440845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dirty="0" smtClean="0"/>
                            <a:t>調和外力の角振動数</a:t>
                          </a:r>
                          <a:r>
                            <a:rPr kumimoji="1" lang="ja-JP" altLang="en-US" b="0" dirty="0" smtClean="0"/>
                            <a:t>　</a:t>
                          </a:r>
                          <a:r>
                            <a:rPr kumimoji="1" lang="en-US" altLang="ja-JP" b="0" dirty="0" smtClean="0"/>
                            <a:t>〔rad/s〕</a:t>
                          </a:r>
                          <a:endParaRPr kumimoji="1" lang="ja-JP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5940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実習（</a:t>
            </a:r>
            <a:r>
              <a:rPr kumimoji="1" lang="en-US" altLang="ja-JP" dirty="0" smtClean="0"/>
              <a:t>vib7h_C2.xls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6300192" y="1484785"/>
            <a:ext cx="2592288" cy="2448271"/>
            <a:chOff x="1043607" y="4911551"/>
            <a:chExt cx="2592288" cy="2448271"/>
          </a:xfrm>
        </p:grpSpPr>
        <p:sp>
          <p:nvSpPr>
            <p:cNvPr id="8" name="角丸四角形 7"/>
            <p:cNvSpPr/>
            <p:nvPr/>
          </p:nvSpPr>
          <p:spPr>
            <a:xfrm>
              <a:off x="1043608" y="4941167"/>
              <a:ext cx="2592287" cy="2418655"/>
            </a:xfrm>
            <a:prstGeom prst="roundRect">
              <a:avLst>
                <a:gd name="adj" fmla="val 6414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just"/>
              <a:r>
                <a:rPr lang="ja-JP" altLang="en-US" sz="2400" dirty="0" smtClean="0"/>
                <a:t>試行錯誤的に</a:t>
              </a:r>
              <a:endParaRPr lang="en-US" altLang="ja-JP" sz="2400" dirty="0" smtClean="0"/>
            </a:p>
            <a:p>
              <a:pPr algn="just"/>
              <a:r>
                <a:rPr lang="en-US" altLang="ja-JP" sz="2400" dirty="0" smtClean="0">
                  <a:solidFill>
                    <a:srgbClr val="FF00FF"/>
                  </a:solidFill>
                </a:rPr>
                <a:t>Ω</a:t>
              </a:r>
              <a:r>
                <a:rPr lang="en-US" altLang="ja-JP" sz="2400" dirty="0" smtClean="0"/>
                <a:t> </a:t>
              </a:r>
              <a:r>
                <a:rPr lang="ja-JP" altLang="en-US" sz="2400" dirty="0" smtClean="0"/>
                <a:t>を変化させ，</a:t>
              </a:r>
              <a:endParaRPr lang="en-US" altLang="ja-JP" sz="2400" dirty="0" smtClean="0"/>
            </a:p>
            <a:p>
              <a:pPr algn="just"/>
              <a:endParaRPr lang="en-US" altLang="ja-JP" sz="2400" dirty="0" smtClean="0"/>
            </a:p>
            <a:p>
              <a:pPr algn="just"/>
              <a:r>
                <a:rPr lang="ja-JP" altLang="en-US" sz="2400" dirty="0" smtClean="0">
                  <a:solidFill>
                    <a:srgbClr val="FF0000"/>
                  </a:solidFill>
                </a:rPr>
                <a:t>振幅</a:t>
              </a:r>
              <a:r>
                <a:rPr lang="ja-JP" altLang="en-US" sz="2400" dirty="0" smtClean="0"/>
                <a:t>が最大となる</a:t>
              </a:r>
              <a:endParaRPr lang="en-US" altLang="ja-JP" sz="2400" dirty="0" smtClean="0"/>
            </a:p>
            <a:p>
              <a:pPr algn="just"/>
              <a:r>
                <a:rPr lang="en-US" altLang="ja-JP" sz="2400" dirty="0">
                  <a:solidFill>
                    <a:srgbClr val="FF00FF"/>
                  </a:solidFill>
                </a:rPr>
                <a:t>Ω</a:t>
              </a:r>
              <a:r>
                <a:rPr lang="en-US" altLang="ja-JP" sz="2400" dirty="0"/>
                <a:t> </a:t>
              </a:r>
              <a:r>
                <a:rPr lang="ja-JP" altLang="en-US" sz="2400" dirty="0" smtClean="0"/>
                <a:t>を求めよ．</a:t>
              </a:r>
              <a:endParaRPr lang="ja-JP" altLang="en-US" sz="2400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043607" y="4911551"/>
              <a:ext cx="8002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solidFill>
                    <a:schemeClr val="accent2"/>
                  </a:solidFill>
                </a:rPr>
                <a:t>課題</a:t>
              </a:r>
            </a:p>
          </p:txBody>
        </p:sp>
      </p:grpSp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95425"/>
            <a:ext cx="5854896" cy="4629149"/>
          </a:xfrm>
        </p:spPr>
      </p:pic>
    </p:spTree>
    <p:extLst>
      <p:ext uri="{BB962C8B-B14F-4D97-AF65-F5344CB8AC3E}">
        <p14:creationId xmlns:p14="http://schemas.microsoft.com/office/powerpoint/2010/main" val="3190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振幅と位相差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2930765"/>
            <a:ext cx="6120681" cy="3162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グループ化 9"/>
          <p:cNvGrpSpPr/>
          <p:nvPr/>
        </p:nvGrpSpPr>
        <p:grpSpPr>
          <a:xfrm>
            <a:off x="1475656" y="1268760"/>
            <a:ext cx="6408711" cy="1296145"/>
            <a:chOff x="1043607" y="4911551"/>
            <a:chExt cx="6408711" cy="1296145"/>
          </a:xfrm>
        </p:grpSpPr>
        <p:sp>
          <p:nvSpPr>
            <p:cNvPr id="11" name="角丸四角形 10"/>
            <p:cNvSpPr/>
            <p:nvPr/>
          </p:nvSpPr>
          <p:spPr>
            <a:xfrm>
              <a:off x="1043607" y="4941168"/>
              <a:ext cx="6408711" cy="1266528"/>
            </a:xfrm>
            <a:prstGeom prst="roundRect">
              <a:avLst>
                <a:gd name="adj" fmla="val 6414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just"/>
              <a:r>
                <a:rPr lang="ja-JP" altLang="en-US" sz="2400" dirty="0" smtClean="0">
                  <a:solidFill>
                    <a:srgbClr val="FF00FF"/>
                  </a:solidFill>
                </a:rPr>
                <a:t>　</a:t>
              </a:r>
              <a:r>
                <a:rPr lang="en-US" altLang="ja-JP" sz="2400" dirty="0" smtClean="0">
                  <a:solidFill>
                    <a:srgbClr val="FF00FF"/>
                  </a:solidFill>
                </a:rPr>
                <a:t>Ω</a:t>
              </a:r>
              <a:r>
                <a:rPr lang="en-US" altLang="ja-JP" sz="2400" dirty="0" smtClean="0"/>
                <a:t> </a:t>
              </a:r>
              <a:r>
                <a:rPr lang="ja-JP" altLang="en-US" sz="2400" dirty="0" smtClean="0"/>
                <a:t>を変化させて波形を観察し，振幅と位相差</a:t>
              </a:r>
              <a:endParaRPr lang="en-US" altLang="ja-JP" sz="2400" dirty="0" smtClean="0"/>
            </a:p>
            <a:p>
              <a:pPr algn="just"/>
              <a:r>
                <a:rPr lang="ja-JP" altLang="en-US" sz="2400" dirty="0" smtClean="0"/>
                <a:t>　のグラフ（横軸</a:t>
              </a:r>
              <a:r>
                <a:rPr lang="en-US" altLang="ja-JP" sz="2400" dirty="0" smtClean="0"/>
                <a:t>Ω</a:t>
              </a:r>
              <a:r>
                <a:rPr lang="ja-JP" altLang="en-US" sz="2400" dirty="0" smtClean="0"/>
                <a:t>）を，大雑把にスケッチせよ</a:t>
              </a:r>
              <a:endParaRPr lang="en-US" altLang="ja-JP" sz="2400" dirty="0" smtClean="0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043607" y="4911551"/>
              <a:ext cx="8002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solidFill>
                    <a:schemeClr val="accent2"/>
                  </a:solidFill>
                </a:rPr>
                <a:t>課題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605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15" y="1440878"/>
            <a:ext cx="3602037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75599"/>
            <a:ext cx="2824163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解答例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816037" y="4581128"/>
            <a:ext cx="1723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solidFill>
                  <a:srgbClr val="FF0000"/>
                </a:solidFill>
              </a:rPr>
              <a:t>ゲイン線図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rgbClr val="FF0000"/>
                </a:solidFill>
              </a:rPr>
              <a:t>（共振曲線）</a:t>
            </a:r>
            <a:endParaRPr lang="en-US" altLang="ja-JP" sz="2400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168" y="45811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>
                <a:solidFill>
                  <a:srgbClr val="0000FF"/>
                </a:solidFill>
              </a:rPr>
              <a:t>位相線図</a:t>
            </a:r>
            <a:endParaRPr kumimoji="1" lang="en-US" altLang="ja-JP" sz="24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過渡</a:t>
            </a:r>
            <a:r>
              <a:rPr lang="ja-JP" altLang="en-US" dirty="0" smtClean="0"/>
              <a:t>応答と定常応答　</a:t>
            </a:r>
            <a:r>
              <a:rPr lang="en-US" altLang="ja-JP" dirty="0" smtClean="0"/>
              <a:t>1/2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4294967295"/>
          </p:nvPr>
        </p:nvSpPr>
        <p:spPr>
          <a:xfrm>
            <a:off x="385192" y="5157192"/>
            <a:ext cx="8229600" cy="1166812"/>
          </a:xfrm>
          <a:solidFill>
            <a:srgbClr val="FFFF91"/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《</a:t>
            </a:r>
            <a:r>
              <a:rPr lang="ja-JP" altLang="en-US" dirty="0" smtClean="0"/>
              <a:t>力学法則</a:t>
            </a:r>
            <a:r>
              <a:rPr lang="en-US" altLang="ja-JP" dirty="0" smtClean="0"/>
              <a:t>》</a:t>
            </a:r>
            <a:r>
              <a:rPr lang="ja-JP" altLang="en-US" dirty="0" smtClean="0"/>
              <a:t> 調和応答の成分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 smtClean="0"/>
              <a:t> ＝ </a:t>
            </a:r>
            <a:r>
              <a:rPr lang="ja-JP" altLang="en-US" dirty="0" smtClean="0">
                <a:solidFill>
                  <a:srgbClr val="FF0000"/>
                </a:solidFill>
              </a:rPr>
              <a:t>バタツキ成分（→</a:t>
            </a:r>
            <a:r>
              <a:rPr lang="en-US" altLang="ja-JP" dirty="0" smtClean="0">
                <a:solidFill>
                  <a:srgbClr val="FF0000"/>
                </a:solidFill>
              </a:rPr>
              <a:t>0</a:t>
            </a:r>
            <a:r>
              <a:rPr lang="ja-JP" altLang="en-US" dirty="0" smtClean="0">
                <a:solidFill>
                  <a:srgbClr val="FF0000"/>
                </a:solidFill>
              </a:rPr>
              <a:t>） </a:t>
            </a:r>
            <a:r>
              <a:rPr lang="ja-JP" altLang="en-US" dirty="0" smtClean="0"/>
              <a:t>＋ </a:t>
            </a:r>
            <a:r>
              <a:rPr lang="ja-JP" altLang="en-US" dirty="0" smtClean="0">
                <a:solidFill>
                  <a:srgbClr val="00B050"/>
                </a:solidFill>
              </a:rPr>
              <a:t>正弦波成分！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00"/>
          <a:stretch/>
        </p:blipFill>
        <p:spPr bwMode="auto">
          <a:xfrm>
            <a:off x="3060817" y="1257623"/>
            <a:ext cx="3560463" cy="181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00"/>
          <a:stretch/>
        </p:blipFill>
        <p:spPr bwMode="auto">
          <a:xfrm>
            <a:off x="3060817" y="3140968"/>
            <a:ext cx="3560463" cy="181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0" name="グループ化 1029"/>
          <p:cNvGrpSpPr/>
          <p:nvPr/>
        </p:nvGrpSpPr>
        <p:grpSpPr>
          <a:xfrm>
            <a:off x="237641" y="1608747"/>
            <a:ext cx="4191328" cy="2972382"/>
            <a:chOff x="237641" y="1608747"/>
            <a:chExt cx="4191328" cy="2972382"/>
          </a:xfrm>
        </p:grpSpPr>
        <p:sp>
          <p:nvSpPr>
            <p:cNvPr id="10" name="正方形/長方形 9"/>
            <p:cNvSpPr/>
            <p:nvPr/>
          </p:nvSpPr>
          <p:spPr>
            <a:xfrm>
              <a:off x="3564873" y="1608747"/>
              <a:ext cx="792088" cy="1059338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3564873" y="3469835"/>
              <a:ext cx="864096" cy="1111294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 flipH="1">
              <a:off x="2825297" y="1725115"/>
              <a:ext cx="883592" cy="740198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lg" len="lg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flipH="1" flipV="1">
              <a:off x="2825297" y="2465313"/>
              <a:ext cx="883592" cy="1137321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lg" len="lg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>
              <a:off x="237641" y="1772816"/>
              <a:ext cx="285847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初期のバタツキを</a:t>
              </a:r>
              <a:endParaRPr kumimoji="1"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kumimoji="1" lang="ja-JP" altLang="en-US" sz="3200" dirty="0" smtClean="0">
                  <a:solidFill>
                    <a:srgbClr val="FF0000"/>
                  </a:solidFill>
                </a:rPr>
                <a:t>過渡応答</a:t>
              </a:r>
              <a:endParaRPr kumimoji="1" lang="en-US" altLang="ja-JP" sz="2800" dirty="0" smtClean="0">
                <a:solidFill>
                  <a:srgbClr val="FF0000"/>
                </a:solidFill>
              </a:endParaRPr>
            </a:p>
            <a:p>
              <a:pPr algn="ctr"/>
              <a:r>
                <a:rPr kumimoji="1" lang="ja-JP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という．</a:t>
              </a:r>
              <a:endParaRPr kumimoji="1"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40" name="グループ化 1039"/>
          <p:cNvGrpSpPr/>
          <p:nvPr/>
        </p:nvGrpSpPr>
        <p:grpSpPr>
          <a:xfrm>
            <a:off x="4356960" y="1556792"/>
            <a:ext cx="4679535" cy="3024337"/>
            <a:chOff x="4356960" y="1556792"/>
            <a:chExt cx="4679535" cy="3024337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6783955" y="1556792"/>
              <a:ext cx="2252540" cy="187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その後の</a:t>
              </a:r>
              <a:endPara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ja-JP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一定</a:t>
              </a:r>
              <a:r>
                <a:rPr lang="ja-JP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な振動を</a:t>
              </a:r>
              <a:endParaRPr kumimoji="1"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kumimoji="1" lang="ja-JP" altLang="en-US" sz="3200" dirty="0" smtClean="0">
                  <a:solidFill>
                    <a:srgbClr val="00B050"/>
                  </a:solidFill>
                </a:rPr>
                <a:t>定常応答</a:t>
              </a:r>
              <a:endParaRPr kumimoji="1" lang="en-US" altLang="ja-JP" sz="2800" dirty="0" smtClean="0">
                <a:solidFill>
                  <a:srgbClr val="00B050"/>
                </a:solidFill>
              </a:endParaRPr>
            </a:p>
            <a:p>
              <a:pPr algn="ctr"/>
              <a:r>
                <a:rPr kumimoji="1" lang="ja-JP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という．</a:t>
              </a:r>
              <a:endParaRPr kumimoji="1"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4356960" y="1608747"/>
              <a:ext cx="2269160" cy="1059338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424276" y="3469835"/>
              <a:ext cx="2201844" cy="111129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矢印コネクタ 45"/>
            <p:cNvCxnSpPr>
              <a:stCxn id="44" idx="3"/>
            </p:cNvCxnSpPr>
            <p:nvPr/>
          </p:nvCxnSpPr>
          <p:spPr>
            <a:xfrm>
              <a:off x="6626120" y="2138416"/>
              <a:ext cx="309994" cy="529669"/>
            </a:xfrm>
            <a:prstGeom prst="straightConnector1">
              <a:avLst/>
            </a:prstGeom>
            <a:ln>
              <a:solidFill>
                <a:srgbClr val="00B050"/>
              </a:solidFill>
              <a:headEnd type="oval" w="lg" len="lg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stCxn id="45" idx="3"/>
            </p:cNvCxnSpPr>
            <p:nvPr/>
          </p:nvCxnSpPr>
          <p:spPr>
            <a:xfrm flipV="1">
              <a:off x="6626120" y="2668085"/>
              <a:ext cx="309994" cy="1357397"/>
            </a:xfrm>
            <a:prstGeom prst="straightConnector1">
              <a:avLst/>
            </a:prstGeom>
            <a:ln>
              <a:solidFill>
                <a:srgbClr val="00B050"/>
              </a:solidFill>
              <a:headEnd type="oval" w="lg" len="lg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356961" y="1273453"/>
                <a:ext cx="1280543" cy="461665"/>
              </a:xfrm>
              <a:prstGeom prst="rect">
                <a:avLst/>
              </a:prstGeom>
              <a:ln>
                <a:solidFill>
                  <a:srgbClr val="FF00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rgbClr val="FF00FF"/>
                          </a:solidFill>
                          <a:latin typeface="Cambria Math"/>
                        </a:rPr>
                        <m:t>Ω</m:t>
                      </m:r>
                      <m:r>
                        <a:rPr kumimoji="1" lang="en-US" altLang="ja-JP" sz="2400" b="0" i="1" smtClean="0">
                          <a:solidFill>
                            <a:srgbClr val="FF00FF"/>
                          </a:solidFill>
                          <a:latin typeface="Cambria Math"/>
                        </a:rPr>
                        <m:t>=0.7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961" y="1273453"/>
                <a:ext cx="1280543" cy="461665"/>
              </a:xfrm>
              <a:prstGeom prst="rect">
                <a:avLst/>
              </a:prstGeom>
              <a:blipFill rotWithShape="1">
                <a:blip r:embed="rId4"/>
                <a:stretch>
                  <a:fillRect r="-467"/>
                </a:stretch>
              </a:blipFill>
              <a:ln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4499992" y="3140968"/>
                <a:ext cx="1064519" cy="461665"/>
              </a:xfrm>
              <a:prstGeom prst="rect">
                <a:avLst/>
              </a:prstGeom>
              <a:ln>
                <a:solidFill>
                  <a:srgbClr val="FF00FF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rgbClr val="FF00FF"/>
                          </a:solidFill>
                          <a:latin typeface="Cambria Math"/>
                        </a:rPr>
                        <m:t>Ω</m:t>
                      </m:r>
                      <m:r>
                        <a:rPr kumimoji="1" lang="en-US" altLang="ja-JP" sz="2400" b="0" i="1" smtClean="0">
                          <a:solidFill>
                            <a:srgbClr val="FF00FF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140968"/>
                <a:ext cx="1064519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559"/>
                </a:stretch>
              </a:blipFill>
              <a:ln>
                <a:solidFill>
                  <a:srgbClr val="FF00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0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調和応答</a:t>
            </a:r>
            <a:r>
              <a:rPr lang="ja-JP" altLang="en-US" dirty="0" smtClean="0"/>
              <a:t>の</a:t>
            </a:r>
            <a:r>
              <a:rPr lang="ja-JP" altLang="en-US" dirty="0"/>
              <a:t>安定性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　＝ </a:t>
            </a:r>
            <a:r>
              <a:rPr lang="ja-JP" altLang="en-US" dirty="0">
                <a:solidFill>
                  <a:srgbClr val="FF0000"/>
                </a:solidFill>
              </a:rPr>
              <a:t>バタツキ成分（→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ja-JP" altLang="en-US" dirty="0">
                <a:solidFill>
                  <a:srgbClr val="FF0000"/>
                </a:solidFill>
              </a:rPr>
              <a:t>） </a:t>
            </a:r>
            <a:r>
              <a:rPr lang="ja-JP" altLang="en-US" dirty="0"/>
              <a:t>＋ </a:t>
            </a:r>
            <a:r>
              <a:rPr lang="ja-JP" altLang="en-US" dirty="0">
                <a:solidFill>
                  <a:srgbClr val="00B050"/>
                </a:solidFill>
              </a:rPr>
              <a:t>正弦波成分！</a:t>
            </a:r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1609646" y="1919734"/>
                <a:ext cx="2674322" cy="1077218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2000" dirty="0" smtClean="0">
                    <a:solidFill>
                      <a:schemeClr val="tx1"/>
                    </a:solidFill>
                    <a:latin typeface="Cambria Math"/>
                  </a:rPr>
                  <a:t>自由振動系</a:t>
                </a:r>
                <a:endParaRPr lang="en-US" altLang="ja-JP" sz="2000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ja-JP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𝑐</m:t>
                    </m:r>
                    <m:acc>
                      <m:accPr>
                        <m:chr m:val="̇"/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ja-JP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𝑘</m:t>
                    </m:r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</a:rPr>
                  <a:t> </a:t>
                </a:r>
                <a:endParaRPr lang="en-US" altLang="ja-JP" sz="2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2000" dirty="0" smtClean="0"/>
                  <a:t>と同じ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解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646" y="1919734"/>
                <a:ext cx="2674322" cy="1077218"/>
              </a:xfrm>
              <a:prstGeom prst="rect">
                <a:avLst/>
              </a:prstGeom>
              <a:blipFill rotWithShape="1">
                <a:blip r:embed="rId2"/>
                <a:stretch>
                  <a:fillRect t="-3333" b="-6667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4572000" y="1919734"/>
                <a:ext cx="3576107" cy="1077218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2000" dirty="0" smtClean="0">
                    <a:latin typeface="Cambria Math"/>
                  </a:rPr>
                  <a:t>強制振動系</a:t>
                </a:r>
                <a:endParaRPr lang="en-US" altLang="ja-JP" sz="200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2400" i="1">
                          <a:latin typeface="Cambria Math"/>
                        </a:rPr>
                        <m:t>+</m:t>
                      </m:r>
                      <m:r>
                        <a:rPr lang="en-US" altLang="ja-JP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2400" i="1">
                          <a:latin typeface="Cambria Math"/>
                        </a:rPr>
                        <m:t>+</m:t>
                      </m:r>
                      <m:r>
                        <a:rPr lang="en-US" altLang="ja-JP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r>
                        <a:rPr lang="en-US" altLang="ja-JP" sz="2400" i="1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rgbClr val="FF00FF"/>
                              </a:solidFill>
                              <a:latin typeface="Cambria Math"/>
                            </a:rPr>
                            <m:t>Ω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altLang="ja-JP" sz="2000" dirty="0" smtClean="0"/>
              </a:p>
              <a:p>
                <a:pPr algn="ctr"/>
                <a:r>
                  <a:rPr lang="ja-JP" altLang="en-US" sz="2000" dirty="0" smtClean="0"/>
                  <a:t>に特有の特解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919734"/>
                <a:ext cx="3576107" cy="1077218"/>
              </a:xfrm>
              <a:prstGeom prst="rect">
                <a:avLst/>
              </a:prstGeom>
              <a:blipFill rotWithShape="1">
                <a:blip r:embed="rId3"/>
                <a:stretch>
                  <a:fillRect t="-3333" b="-6667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95" y="3147046"/>
            <a:ext cx="8239162" cy="316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過渡応答と定常応答　</a:t>
            </a:r>
            <a:r>
              <a:rPr lang="en-US" altLang="ja-JP" dirty="0"/>
              <a:t>2/2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ja-JP" altLang="en-US" dirty="0" smtClean="0"/>
                  <a:t>調和応答</a:t>
                </a:r>
                <a:r>
                  <a:rPr lang="en-US" altLang="ja-JP" dirty="0"/>
                  <a:t> </a:t>
                </a:r>
                <a:r>
                  <a:rPr lang="ja-JP" altLang="en-US" dirty="0" smtClean="0"/>
                  <a:t>＝ </a:t>
                </a:r>
                <a:r>
                  <a:rPr lang="ja-JP" altLang="en-US" dirty="0" smtClean="0">
                    <a:solidFill>
                      <a:srgbClr val="FF0000"/>
                    </a:solidFill>
                  </a:rPr>
                  <a:t>バタツキ（→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0</a:t>
                </a:r>
                <a:r>
                  <a:rPr lang="ja-JP" altLang="en-US" dirty="0" smtClean="0">
                    <a:solidFill>
                      <a:srgbClr val="FF0000"/>
                    </a:solidFill>
                  </a:rPr>
                  <a:t>） </a:t>
                </a:r>
                <a:r>
                  <a:rPr lang="ja-JP" altLang="en-US" dirty="0" smtClean="0"/>
                  <a:t>＋ </a:t>
                </a:r>
                <a:r>
                  <a:rPr lang="ja-JP" altLang="en-US" dirty="0" smtClean="0">
                    <a:solidFill>
                      <a:srgbClr val="00B050"/>
                    </a:solidFill>
                  </a:rPr>
                  <a:t>正弦波成分！</a:t>
                </a:r>
              </a:p>
              <a:p>
                <a:endParaRPr kumimoji="1" lang="en-US" altLang="ja-JP" dirty="0" smtClean="0"/>
              </a:p>
              <a:p>
                <a:endParaRPr lang="en-US" altLang="ja-JP" dirty="0"/>
              </a:p>
              <a:p>
                <a:endParaRPr kumimoji="1" lang="en-US" altLang="ja-JP" dirty="0" smtClean="0"/>
              </a:p>
              <a:p>
                <a:r>
                  <a:rPr lang="ja-JP" altLang="en-US" dirty="0"/>
                  <a:t>解析</a:t>
                </a:r>
                <a:r>
                  <a:rPr lang="ja-JP" altLang="en-US" dirty="0" smtClean="0"/>
                  <a:t>方法</a:t>
                </a:r>
                <a:endParaRPr lang="en-US" altLang="ja-JP" dirty="0" smtClean="0"/>
              </a:p>
              <a:p>
                <a:pPr lvl="1"/>
                <a:r>
                  <a:rPr kumimoji="1" lang="ja-JP" altLang="en-US" dirty="0">
                    <a:solidFill>
                      <a:srgbClr val="FF0000"/>
                    </a:solidFill>
                  </a:rPr>
                  <a:t>過渡</a:t>
                </a:r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応答 </a:t>
                </a:r>
                <a:r>
                  <a:rPr kumimoji="1" lang="en-US" altLang="ja-JP" dirty="0" smtClean="0"/>
                  <a:t>…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kumimoji="1" lang="en-US" altLang="ja-JP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kumimoji="1" lang="ja-JP" altLang="en-US" dirty="0" smtClean="0"/>
                  <a:t> のときの</a:t>
                </a:r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固有値</a:t>
                </a:r>
                <a:r>
                  <a:rPr kumimoji="1" lang="ja-JP" altLang="en-US" dirty="0" smtClean="0"/>
                  <a:t>を調べる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>
                    <a:solidFill>
                      <a:srgbClr val="00B050"/>
                    </a:solidFill>
                  </a:rPr>
                  <a:t>定常</a:t>
                </a:r>
                <a:r>
                  <a:rPr lang="ja-JP" altLang="en-US" dirty="0" smtClean="0">
                    <a:solidFill>
                      <a:srgbClr val="00B050"/>
                    </a:solidFill>
                  </a:rPr>
                  <a:t>応答 </a:t>
                </a:r>
                <a:r>
                  <a:rPr lang="en-US" altLang="ja-JP" dirty="0" smtClean="0"/>
                  <a:t>…</a:t>
                </a:r>
                <a:r>
                  <a:rPr lang="ja-JP" altLang="en-US" dirty="0" smtClean="0"/>
                  <a:t> ゲイン線図と位相線図</a:t>
                </a:r>
                <a:r>
                  <a:rPr lang="ja-JP" altLang="en-US" sz="2400" dirty="0" smtClean="0"/>
                  <a:t>（ボード線図）</a:t>
                </a:r>
                <a:endParaRPr lang="en-US" altLang="ja-JP" sz="2400" dirty="0"/>
              </a:p>
              <a:p>
                <a:pPr marL="457200" lvl="1" indent="0">
                  <a:buNone/>
                </a:pPr>
                <a:r>
                  <a:rPr lang="en-US" altLang="ja-JP" sz="2400" dirty="0" smtClean="0"/>
                  <a:t>			</a:t>
                </a:r>
                <a:r>
                  <a:rPr lang="ja-JP" altLang="en-US" dirty="0" smtClean="0"/>
                  <a:t>を調べる </a:t>
                </a:r>
                <a:r>
                  <a:rPr lang="en-US" altLang="ja-JP" dirty="0" smtClean="0">
                    <a:sym typeface="Wingdings" pitchFamily="2" charset="2"/>
                  </a:rPr>
                  <a:t> </a:t>
                </a:r>
                <a:r>
                  <a:rPr lang="ja-JP" altLang="en-US" dirty="0" smtClean="0">
                    <a:solidFill>
                      <a:srgbClr val="00B050"/>
                    </a:solidFill>
                  </a:rPr>
                  <a:t>周波数応答</a:t>
                </a:r>
                <a:r>
                  <a:rPr lang="ja-JP" altLang="en-US" dirty="0" smtClean="0"/>
                  <a:t>という．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6" name="コンテンツ プレースホルダー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2267744" y="1916832"/>
                <a:ext cx="2674322" cy="1077218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2000" dirty="0" smtClean="0">
                    <a:solidFill>
                      <a:schemeClr val="tx1"/>
                    </a:solidFill>
                    <a:latin typeface="Cambria Math"/>
                  </a:rPr>
                  <a:t>自由振動系</a:t>
                </a:r>
                <a:endParaRPr lang="en-US" altLang="ja-JP" sz="2000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ja-JP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𝑐</m:t>
                    </m:r>
                    <m:acc>
                      <m:accPr>
                        <m:chr m:val="̇"/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ja-JP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𝑘</m:t>
                    </m:r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altLang="ja-JP" sz="2400" dirty="0">
                    <a:solidFill>
                      <a:schemeClr val="tx1"/>
                    </a:solidFill>
                  </a:rPr>
                  <a:t> </a:t>
                </a:r>
                <a:endParaRPr lang="en-US" altLang="ja-JP" sz="2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2000" dirty="0" smtClean="0"/>
                  <a:t>と同じ</a:t>
                </a:r>
                <a:r>
                  <a:rPr lang="ja-JP" altLang="en-US" sz="2000" dirty="0" smtClean="0">
                    <a:solidFill>
                      <a:schemeClr val="tx1"/>
                    </a:solidFill>
                  </a:rPr>
                  <a:t>解</a:t>
                </a:r>
                <a:endParaRPr lang="en-US" altLang="ja-JP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916832"/>
                <a:ext cx="2674322" cy="1077218"/>
              </a:xfrm>
              <a:prstGeom prst="rect">
                <a:avLst/>
              </a:prstGeom>
              <a:blipFill rotWithShape="1">
                <a:blip r:embed="rId3"/>
                <a:stretch>
                  <a:fillRect t="-3333" b="-6667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5172357" y="1916832"/>
                <a:ext cx="3576107" cy="1077218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2000" dirty="0" smtClean="0">
                    <a:latin typeface="Cambria Math"/>
                  </a:rPr>
                  <a:t>強制振動系</a:t>
                </a:r>
                <a:endParaRPr lang="en-US" altLang="ja-JP" sz="200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2400" i="1">
                          <a:latin typeface="Cambria Math"/>
                        </a:rPr>
                        <m:t>+</m:t>
                      </m:r>
                      <m:r>
                        <a:rPr lang="en-US" altLang="ja-JP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2400" i="1">
                          <a:latin typeface="Cambria Math"/>
                        </a:rPr>
                        <m:t>+</m:t>
                      </m:r>
                      <m:r>
                        <a:rPr lang="en-US" altLang="ja-JP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ja-JP" sz="2400" i="1">
                          <a:latin typeface="Cambria Math"/>
                        </a:rPr>
                        <m:t>𝑥</m:t>
                      </m:r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r>
                        <a:rPr lang="en-US" altLang="ja-JP" sz="2400" i="1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rgbClr val="FF00FF"/>
                              </a:solidFill>
                              <a:latin typeface="Cambria Math"/>
                            </a:rPr>
                            <m:t>Ω</m:t>
                          </m:r>
                          <m:r>
                            <a:rPr lang="en-US" altLang="ja-JP" sz="2400" i="1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altLang="ja-JP" sz="2000" dirty="0" smtClean="0"/>
              </a:p>
              <a:p>
                <a:pPr algn="ctr"/>
                <a:r>
                  <a:rPr lang="ja-JP" altLang="en-US" sz="2000" dirty="0" smtClean="0"/>
                  <a:t>に特有の特解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57" y="1916832"/>
                <a:ext cx="3576107" cy="1077218"/>
              </a:xfrm>
              <a:prstGeom prst="rect">
                <a:avLst/>
              </a:prstGeom>
              <a:blipFill rotWithShape="1">
                <a:blip r:embed="rId4"/>
                <a:stretch>
                  <a:fillRect t="-3333" b="-6667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2349778" y="2994051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狭義の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過渡応答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28027" y="299405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B050"/>
                </a:solidFill>
              </a:rPr>
              <a:t>定常応答</a:t>
            </a:r>
            <a:endParaRPr kumimoji="1" lang="ja-JP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5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「強制振動」のまとめ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ja-JP" altLang="en-US" dirty="0"/>
              <a:t>強制振動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 smtClean="0"/>
              <a:t>インパルス応答，ステップ応答は自由振動と同じ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 smtClean="0"/>
              <a:t>調和応答には「共振」が起こる</a:t>
            </a: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 smtClean="0"/>
              <a:t>過渡</a:t>
            </a:r>
            <a:r>
              <a:rPr lang="ja-JP" altLang="en-US" dirty="0"/>
              <a:t>応答と定常</a:t>
            </a:r>
            <a:r>
              <a:rPr lang="ja-JP" altLang="en-US" dirty="0" smtClean="0"/>
              <a:t>応答</a:t>
            </a:r>
            <a:endParaRPr lang="en-US" altLang="ja-JP" dirty="0" smtClean="0"/>
          </a:p>
          <a:p>
            <a:pPr lvl="1">
              <a:lnSpc>
                <a:spcPct val="120000"/>
              </a:lnSpc>
            </a:pPr>
            <a:r>
              <a:rPr lang="ja-JP" altLang="en-US" dirty="0"/>
              <a:t>調和</a:t>
            </a:r>
            <a:r>
              <a:rPr lang="ja-JP" altLang="en-US" dirty="0" smtClean="0"/>
              <a:t>応答</a:t>
            </a:r>
            <a:endParaRPr lang="en-US" altLang="ja-JP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ja-JP" dirty="0" smtClean="0"/>
              <a:t>	</a:t>
            </a:r>
            <a:r>
              <a:rPr lang="ja-JP" altLang="en-US" dirty="0" smtClean="0"/>
              <a:t>＝ 自由振動成分 ＋ 強制振動成分（正弦波）</a:t>
            </a:r>
            <a:endParaRPr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/>
              <a:pPr/>
              <a:t>27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43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第６講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周波数応答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117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学習目標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856"/>
                <a:ext cx="8229600" cy="4191744"/>
              </a:xfrm>
            </p:spPr>
            <p:txBody>
              <a:bodyPr/>
              <a:lstStyle/>
              <a:p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振幅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ja-JP" b="0" i="0" smtClean="0">
                        <a:solidFill>
                          <a:srgbClr val="FF0000"/>
                        </a:solidFill>
                        <a:latin typeface="Cambria Math"/>
                      </a:rPr>
                      <m:t>Ω</m:t>
                    </m:r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ja-JP" altLang="en-US" dirty="0" smtClean="0"/>
                  <a:t> と</a:t>
                </a:r>
                <a:r>
                  <a:rPr kumimoji="1" lang="ja-JP" altLang="en-US" dirty="0" smtClean="0">
                    <a:solidFill>
                      <a:srgbClr val="0000FF"/>
                    </a:solidFill>
                  </a:rPr>
                  <a:t>位相差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00FF"/>
                        </a:solidFill>
                        <a:latin typeface="Cambria Math"/>
                      </a:rPr>
                      <m:t>𝜙</m:t>
                    </m:r>
                    <m:r>
                      <a:rPr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rgbClr val="0000FF"/>
                        </a:solidFill>
                        <a:latin typeface="Cambria Math"/>
                      </a:rPr>
                      <m:t>Ω</m:t>
                    </m:r>
                    <m:r>
                      <a:rPr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ja-JP" alt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kumimoji="1" lang="ja-JP" altLang="en-US" dirty="0" smtClean="0"/>
                  <a:t>を式で求める！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856"/>
                <a:ext cx="8229600" cy="4191744"/>
              </a:xfrm>
              <a:blipFill rotWithShape="1">
                <a:blip r:embed="rId2"/>
                <a:stretch>
                  <a:fillRect l="-963" t="-23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123728" y="1268760"/>
                <a:ext cx="5256584" cy="64633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ja-JP" sz="36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3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𝑘𝑥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solidFill>
                                <a:srgbClr val="FF00FF"/>
                              </a:solidFill>
                              <a:latin typeface="Cambria Math"/>
                            </a:rPr>
                            <m:t>Ω</m:t>
                          </m:r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1268760"/>
                <a:ext cx="5256584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15" y="3030072"/>
            <a:ext cx="3602037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4793"/>
            <a:ext cx="2824163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5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強制振動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263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周波数応答解析の手順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856"/>
                <a:ext cx="8229600" cy="4191744"/>
              </a:xfrm>
            </p:spPr>
            <p:txBody>
              <a:bodyPr/>
              <a:lstStyle/>
              <a:p>
                <a:pPr marL="514350" indent="-514350">
                  <a:buFont typeface="+mj-ea"/>
                  <a:buAutoNum type="circleNumDbPlain"/>
                </a:pPr>
                <a:r>
                  <a:rPr kumimoji="1" lang="ja-JP" altLang="en-US" dirty="0" smtClean="0"/>
                  <a:t>外力を仮定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kumimoji="1"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func>
                      <m:func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Ω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endParaRPr kumimoji="1" lang="en-US" altLang="ja-JP" dirty="0" smtClean="0"/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ja-JP" altLang="en-US" dirty="0" smtClean="0"/>
                  <a:t>応答を仮定　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b="0" i="1" smtClean="0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>
                            <a:solidFill>
                              <a:srgbClr val="FF00FF"/>
                            </a:solidFill>
                            <a:latin typeface="Cambria Math"/>
                          </a:rPr>
                          <m:t>Ω</m:t>
                        </m:r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ja-JP" dirty="0" smtClean="0"/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ja-JP" altLang="en-US" dirty="0" smtClean="0"/>
                  <a:t>運動方程式に代入して，</a:t>
                </a:r>
                <a:r>
                  <a:rPr lang="en-US" altLang="ja-JP" dirty="0">
                    <a:solidFill>
                      <a:srgbClr val="FF000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r>
                  <a:rPr kumimoji="1" lang="ja-JP" altLang="en-US" dirty="0" err="1" smtClean="0"/>
                  <a:t>，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kumimoji="1" lang="ja-JP" altLang="en-US" dirty="0" smtClean="0"/>
                  <a:t> を求める</a:t>
                </a:r>
                <a:endParaRPr kumimoji="1" lang="en-US" altLang="ja-JP" dirty="0" smtClean="0"/>
              </a:p>
              <a:p>
                <a:pPr marL="914400" lvl="1" indent="-514350">
                  <a:buFont typeface="+mj-ea"/>
                  <a:buAutoNum type="circleNumDbPlain"/>
                </a:pPr>
                <a:endParaRPr lang="en-US" altLang="ja-JP" dirty="0"/>
              </a:p>
              <a:p>
                <a:pPr lvl="1"/>
                <a:endParaRPr kumimoji="1" lang="en-US" altLang="ja-JP" dirty="0" smtClean="0"/>
              </a:p>
              <a:p>
                <a:r>
                  <a:rPr kumimoji="1" lang="ja-JP" altLang="en-US" dirty="0" smtClean="0"/>
                  <a:t>ふつうに代入すると，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kumimoji="1" lang="ja-JP" altLang="en-US" dirty="0" smtClean="0"/>
                  <a:t> の扱いが面倒</a:t>
                </a:r>
                <a:endParaRPr kumimoji="1" lang="en-US" altLang="ja-JP" dirty="0" smtClean="0"/>
              </a:p>
              <a:p>
                <a:pPr marL="0" indent="0" algn="r">
                  <a:buNone/>
                </a:pPr>
                <a:r>
                  <a:rPr lang="en-US" altLang="ja-JP" dirty="0" smtClean="0">
                    <a:sym typeface="Wingdings" pitchFamily="2" charset="2"/>
                  </a:rPr>
                  <a:t></a:t>
                </a:r>
                <a:r>
                  <a:rPr lang="ja-JP" altLang="en-US" dirty="0" smtClean="0">
                    <a:sym typeface="Wingdings" pitchFamily="2" charset="2"/>
                  </a:rPr>
                  <a:t>複素数の活用が一般的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856"/>
                <a:ext cx="8229600" cy="4191744"/>
              </a:xfrm>
              <a:blipFill rotWithShape="1">
                <a:blip r:embed="rId2"/>
                <a:stretch>
                  <a:fillRect l="-963" t="-2326" r="-18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547664" y="1342509"/>
                <a:ext cx="5976664" cy="64633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ja-JP" sz="36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3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𝑘𝑥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ja-JP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342509"/>
                <a:ext cx="5976664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コネクタ 7"/>
          <p:cNvCxnSpPr/>
          <p:nvPr/>
        </p:nvCxnSpPr>
        <p:spPr>
          <a:xfrm>
            <a:off x="5292080" y="3861048"/>
            <a:ext cx="100811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5631446" y="3894147"/>
            <a:ext cx="2468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2"/>
                </a:solidFill>
              </a:rPr>
              <a:t>２つ合わせて</a:t>
            </a:r>
            <a:endParaRPr kumimoji="1" lang="en-US" altLang="ja-JP" sz="2400" dirty="0" smtClean="0">
              <a:solidFill>
                <a:schemeClr val="accent2"/>
              </a:solidFill>
            </a:endParaRPr>
          </a:p>
          <a:p>
            <a:r>
              <a:rPr lang="ja-JP" altLang="en-US" sz="2400" dirty="0">
                <a:solidFill>
                  <a:schemeClr val="accent2"/>
                </a:solidFill>
              </a:rPr>
              <a:t>周波数</a:t>
            </a:r>
            <a:r>
              <a:rPr lang="ja-JP" altLang="en-US" sz="2400" dirty="0" smtClean="0">
                <a:solidFill>
                  <a:schemeClr val="accent2"/>
                </a:solidFill>
              </a:rPr>
              <a:t>応答という</a:t>
            </a:r>
            <a:endParaRPr kumimoji="1" lang="ja-JP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84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数学的な準備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複素数とオイラーの公式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9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高校レベルの複素数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en-US" altLang="ja-JP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7030A0"/>
                        </a:solidFill>
                        <a:latin typeface="Cambria Math"/>
                      </a:rPr>
                      <m:t>𝑖</m:t>
                    </m:r>
                    <m:r>
                      <a:rPr kumimoji="1"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rad>
                      <m:radPr>
                        <m:degHide m:val="on"/>
                        <m:ctrlPr>
                          <a:rPr kumimoji="1" lang="en-US" altLang="ja-JP" b="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r>
                          <a:rPr kumimoji="1" lang="en-US" altLang="ja-JP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rad>
                  </m:oMath>
                </a14:m>
                <a:r>
                  <a:rPr kumimoji="1" lang="ja-JP" altLang="en-US" dirty="0" smtClean="0"/>
                  <a:t> を虚数単位という．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/>
                      </a:rPr>
                      <m:t>=−1</m:t>
                    </m:r>
                  </m:oMath>
                </a14:m>
                <a:endParaRPr kumimoji="1" lang="en-US" altLang="ja-JP" dirty="0" smtClean="0"/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en-US" altLang="ja-JP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𝑧</m:t>
                    </m:r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r>
                      <a:rPr kumimoji="1" lang="en-US" altLang="ja-JP" b="0" i="1" smtClean="0">
                        <a:latin typeface="Cambria Math"/>
                      </a:rPr>
                      <m:t>𝑎</m:t>
                    </m:r>
                    <m:r>
                      <a:rPr kumimoji="1" lang="en-US" altLang="ja-JP" b="0" i="1" smtClean="0">
                        <a:latin typeface="Cambria Math"/>
                      </a:rPr>
                      <m:t>+</m:t>
                    </m:r>
                    <m:r>
                      <a:rPr kumimoji="1" lang="en-US" altLang="ja-JP" b="0" i="1" smtClean="0">
                        <a:latin typeface="Cambria Math"/>
                      </a:rPr>
                      <m:t>𝑏𝑖</m:t>
                    </m:r>
                  </m:oMath>
                </a14:m>
                <a:r>
                  <a:rPr kumimoji="1" lang="ja-JP" altLang="en-US" dirty="0" smtClean="0"/>
                  <a:t> を複素数という（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𝑎</m:t>
                    </m:r>
                    <m:r>
                      <a:rPr lang="en-US" altLang="ja-JP" i="1">
                        <a:latin typeface="Cambria Math"/>
                      </a:rPr>
                      <m:t>,</m:t>
                    </m:r>
                    <m:r>
                      <a:rPr lang="en-US" altLang="ja-JP" i="1">
                        <a:latin typeface="Cambria Math"/>
                      </a:rPr>
                      <m:t>𝑏</m:t>
                    </m:r>
                  </m:oMath>
                </a14:m>
                <a:r>
                  <a:rPr lang="ja-JP" altLang="en-US" dirty="0"/>
                  <a:t> は</a:t>
                </a:r>
                <a:r>
                  <a:rPr lang="ja-JP" altLang="en-US" dirty="0" smtClean="0"/>
                  <a:t>実数）</a:t>
                </a:r>
                <a:endParaRPr lang="en-US" altLang="ja-JP" dirty="0" smtClean="0"/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kumimoji="1" lang="ja-JP" altLang="en-US" dirty="0" smtClean="0"/>
                  <a:t> を実部と呼び，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ja-JP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i="1">
                            <a:latin typeface="Cambria Math"/>
                          </a:rPr>
                          <m:t>Re</m:t>
                        </m:r>
                      </m:fName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[</m:t>
                        </m:r>
                        <m:r>
                          <a:rPr lang="en-US" altLang="ja-JP" i="1"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𝑏𝑖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]</m:t>
                        </m:r>
                      </m:e>
                    </m:func>
                  </m:oMath>
                </a14:m>
                <a:r>
                  <a:rPr kumimoji="1" lang="ja-JP" altLang="en-US" dirty="0" smtClean="0"/>
                  <a:t> と書く</a:t>
                </a:r>
                <a:endParaRPr kumimoji="1" lang="en-US" altLang="ja-JP" dirty="0" smtClean="0"/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ja-JP" altLang="en-US" dirty="0" smtClean="0"/>
                  <a:t> を</a:t>
                </a:r>
                <a:r>
                  <a:rPr lang="ja-JP" altLang="en-US" dirty="0"/>
                  <a:t>虚部</a:t>
                </a:r>
                <a:r>
                  <a:rPr lang="ja-JP" altLang="en-US" dirty="0" smtClean="0"/>
                  <a:t>と</a:t>
                </a:r>
                <a:r>
                  <a:rPr lang="ja-JP" altLang="en-US" dirty="0"/>
                  <a:t>呼び，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Im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[</m:t>
                        </m:r>
                        <m:r>
                          <a:rPr lang="en-US" altLang="ja-JP" i="1"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𝑏𝑖</m:t>
                        </m:r>
                        <m:r>
                          <a:rPr lang="en-US" altLang="ja-JP" i="1">
                            <a:latin typeface="Cambria Math"/>
                          </a:rPr>
                          <m:t>]</m:t>
                        </m:r>
                      </m:e>
                    </m:func>
                  </m:oMath>
                </a14:m>
                <a:r>
                  <a:rPr lang="ja-JP" altLang="en-US" dirty="0"/>
                  <a:t> と</a:t>
                </a:r>
                <a:r>
                  <a:rPr lang="ja-JP" altLang="en-US" dirty="0" smtClean="0"/>
                  <a:t>書く</a:t>
                </a:r>
                <a:endParaRPr lang="en-US" altLang="ja-JP" dirty="0" smtClean="0"/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ja-JP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𝑎</m:t>
                    </m:r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𝑏𝑖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𝑐</m:t>
                    </m:r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𝑑𝑖</m:t>
                    </m:r>
                  </m:oMath>
                </a14:m>
                <a:r>
                  <a:rPr lang="ja-JP" altLang="en-US" dirty="0" smtClean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⇔"/>
                        <m:vertJc m:val="bot"/>
                        <m:ctrlPr>
                          <a:rPr lang="ja-JP" altLang="en-US" sz="20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ja-JP" altLang="en-US" sz="20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定</m:t>
                        </m:r>
                        <m:r>
                          <a:rPr lang="ja-JP" altLang="en-US" sz="20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義</m:t>
                        </m:r>
                      </m:e>
                    </m:groupChr>
                  </m:oMath>
                </a14:m>
                <a:r>
                  <a:rPr lang="ja-JP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/>
                      </a:rPr>
                      <m:t>𝑎</m:t>
                    </m:r>
                    <m:r>
                      <a:rPr lang="en-US" altLang="ja-JP" b="0" i="1" dirty="0" smtClean="0">
                        <a:latin typeface="Cambria Math"/>
                      </a:rPr>
                      <m:t>=</m:t>
                    </m:r>
                    <m:r>
                      <a:rPr lang="en-US" altLang="ja-JP" b="0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ja-JP" altLang="en-US" dirty="0" smtClean="0"/>
                  <a:t> かつ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/>
                      </a:rPr>
                      <m:t>𝑏</m:t>
                    </m:r>
                    <m:r>
                      <a:rPr lang="en-US" altLang="ja-JP" i="1" dirty="0">
                        <a:latin typeface="Cambria Math"/>
                      </a:rPr>
                      <m:t>=</m:t>
                    </m:r>
                    <m:r>
                      <a:rPr lang="en-US" altLang="ja-JP" i="1" dirty="0">
                        <a:latin typeface="Cambria Math"/>
                      </a:rPr>
                      <m:t>𝑑</m:t>
                    </m:r>
                  </m:oMath>
                </a14:m>
                <a:endParaRPr lang="en-US" altLang="ja-JP" dirty="0" smtClean="0"/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ja-JP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𝑏𝑖</m:t>
                        </m:r>
                      </m:e>
                    </m:d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𝑐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𝑑𝑖</m:t>
                        </m:r>
                      </m:e>
                    </m:d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≡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e>
                    </m:d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ja-JP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</m:d>
                    <m:r>
                      <a:rPr lang="en-US" altLang="ja-JP" b="0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endParaRPr lang="en-US" altLang="ja-JP" dirty="0" smtClean="0"/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𝑏</m:t>
                        </m:r>
                        <m:r>
                          <a:rPr lang="en-US" altLang="ja-JP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ja-JP" i="1">
                        <a:latin typeface="Cambria Math"/>
                      </a:rPr>
                      <m:t>𝑎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altLang="ja-JP" i="1">
                        <a:latin typeface="Cambria Math"/>
                      </a:rPr>
                      <m:t>𝑏</m:t>
                    </m:r>
                    <m:r>
                      <a:rPr lang="en-US" altLang="ja-JP" i="1" smtClean="0">
                        <a:solidFill>
                          <a:srgbClr val="7030A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ja-JP" altLang="en-US" dirty="0" smtClean="0"/>
                  <a:t> を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𝑎</m:t>
                    </m:r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𝑏𝑖</m:t>
                    </m:r>
                  </m:oMath>
                </a14:m>
                <a:r>
                  <a:rPr lang="ja-JP" altLang="en-US" dirty="0" smtClean="0"/>
                  <a:t> の共役という</a:t>
                </a:r>
                <a:endParaRPr lang="ja-JP" altLang="en-US" dirty="0"/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endParaRPr lang="ja-JP" altLang="en-US" dirty="0"/>
              </a:p>
              <a:p>
                <a:pPr marL="514350" indent="-514350">
                  <a:lnSpc>
                    <a:spcPct val="150000"/>
                  </a:lnSpc>
                  <a:buFont typeface="+mj-ea"/>
                  <a:buAutoNum type="circleNumDbPlain"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7" name="コンテンツ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91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練習問題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ja-JP" altLang="en-US" dirty="0" smtClean="0"/>
                  <a:t>複素数の積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𝑝</m:t>
                    </m:r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𝑐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𝑑𝑖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 を求めよ</a:t>
                </a:r>
                <a:endParaRPr kumimoji="1" lang="en-US" altLang="ja-JP" dirty="0" smtClean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i="1">
                            <a:latin typeface="Cambria Math"/>
                          </a:rPr>
                          <m:t>Re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[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𝑝</m:t>
                        </m:r>
                        <m:r>
                          <a:rPr lang="en-US" altLang="ja-JP" i="1">
                            <a:latin typeface="Cambria Math"/>
                          </a:rPr>
                          <m:t>]</m:t>
                        </m:r>
                      </m:e>
                    </m:func>
                  </m:oMath>
                </a14:m>
                <a:r>
                  <a:rPr lang="ja-JP" altLang="en-US" dirty="0" smtClean="0"/>
                  <a:t> を求めよ</a:t>
                </a:r>
                <a:endParaRPr lang="en-US" altLang="ja-JP" dirty="0" smtClean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ja-JP" alt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Im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[</m:t>
                        </m:r>
                        <m:r>
                          <a:rPr lang="en-US" altLang="ja-JP" i="1">
                            <a:latin typeface="Cambria Math"/>
                          </a:rPr>
                          <m:t>𝑝</m:t>
                        </m:r>
                        <m:r>
                          <a:rPr lang="en-US" altLang="ja-JP" i="1">
                            <a:latin typeface="Cambria Math"/>
                          </a:rPr>
                          <m:t>]</m:t>
                        </m:r>
                      </m:e>
                    </m:func>
                  </m:oMath>
                </a14:m>
                <a:r>
                  <a:rPr lang="ja-JP" altLang="en-US" dirty="0"/>
                  <a:t> を求めよ</a:t>
                </a:r>
                <a:endParaRPr lang="en-US" altLang="ja-JP" dirty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ja-JP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kumimoji="1" lang="en-US" altLang="ja-JP" dirty="0" smtClean="0"/>
                  <a:t> </a:t>
                </a:r>
                <a:r>
                  <a:rPr kumimoji="1" lang="ja-JP" altLang="en-US" dirty="0" smtClean="0"/>
                  <a:t>の共役を求めよ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01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解答例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kumimoji="1" lang="ja-JP" altLang="en-US" dirty="0" smtClean="0"/>
                  <a:t>複素数の積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𝑝</m:t>
                    </m:r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𝑐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𝑑𝑖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 を求めよ</a:t>
                </a:r>
                <a:endParaRPr kumimoji="1" lang="en-US" altLang="ja-JP" dirty="0" smtClean="0"/>
              </a:p>
              <a:p>
                <a:pPr marL="914400" lvl="1" indent="-514350"/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𝑐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</a:rPr>
                          <m:t>𝑑𝑖</m:t>
                        </m:r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𝑎𝑐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𝑏𝑑</m:t>
                        </m:r>
                      </m:e>
                    </m:d>
                    <m:r>
                      <a:rPr lang="en-US" altLang="ja-JP" i="1"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𝑏𝑐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𝑎𝑑</m:t>
                        </m:r>
                      </m:e>
                    </m:d>
                    <m:r>
                      <a:rPr lang="en-US" altLang="ja-JP" b="0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endParaRPr kumimoji="1" lang="en-US" altLang="ja-JP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i="1">
                            <a:latin typeface="Cambria Math"/>
                          </a:rPr>
                          <m:t>Re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[</m:t>
                        </m:r>
                        <m:r>
                          <a:rPr lang="en-US" altLang="ja-JP" i="1">
                            <a:latin typeface="Cambria Math"/>
                          </a:rPr>
                          <m:t>𝑝</m:t>
                        </m:r>
                        <m:r>
                          <a:rPr lang="en-US" altLang="ja-JP" i="1">
                            <a:latin typeface="Cambria Math"/>
                          </a:rPr>
                          <m:t>]</m:t>
                        </m:r>
                      </m:e>
                    </m:func>
                  </m:oMath>
                </a14:m>
                <a:r>
                  <a:rPr lang="ja-JP" altLang="en-US" dirty="0"/>
                  <a:t> を</a:t>
                </a:r>
                <a:r>
                  <a:rPr lang="ja-JP" altLang="en-US" dirty="0" smtClean="0"/>
                  <a:t>求めよ</a:t>
                </a:r>
                <a:endParaRPr lang="en-US" altLang="ja-JP" dirty="0" smtClean="0"/>
              </a:p>
              <a:p>
                <a:pPr marL="914400" lvl="1" indent="-514350"/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ja-JP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𝑎𝑐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𝑏𝑑</m:t>
                    </m:r>
                  </m:oMath>
                </a14:m>
                <a:endParaRPr lang="en-US" altLang="ja-JP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ja-JP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>
                            <a:latin typeface="Cambria Math"/>
                          </a:rPr>
                          <m:t>Im</m:t>
                        </m:r>
                      </m:fName>
                      <m:e>
                        <m:r>
                          <a:rPr lang="en-US" altLang="ja-JP" i="1">
                            <a:latin typeface="Cambria Math"/>
                          </a:rPr>
                          <m:t>[</m:t>
                        </m:r>
                        <m:r>
                          <a:rPr lang="en-US" altLang="ja-JP" i="1">
                            <a:latin typeface="Cambria Math"/>
                          </a:rPr>
                          <m:t>𝑝</m:t>
                        </m:r>
                        <m:r>
                          <a:rPr lang="en-US" altLang="ja-JP" i="1">
                            <a:latin typeface="Cambria Math"/>
                          </a:rPr>
                          <m:t>]</m:t>
                        </m:r>
                      </m:e>
                    </m:func>
                  </m:oMath>
                </a14:m>
                <a:r>
                  <a:rPr lang="ja-JP" altLang="en-US" dirty="0"/>
                  <a:t> を</a:t>
                </a:r>
                <a:r>
                  <a:rPr lang="ja-JP" altLang="en-US" dirty="0" smtClean="0"/>
                  <a:t>求めよ</a:t>
                </a:r>
                <a:endParaRPr lang="en-US" altLang="ja-JP" dirty="0" smtClean="0"/>
              </a:p>
              <a:p>
                <a:pPr marL="914400" lvl="1" indent="-514350"/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ja-JP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𝑎𝑑</m:t>
                    </m:r>
                  </m:oMath>
                </a14:m>
                <a:endParaRPr lang="en-US" altLang="ja-JP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ja-JP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/>
                      </a:rPr>
                      <m:t>𝑝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ja-JP" altLang="en-US" dirty="0"/>
                  <a:t>の共役を</a:t>
                </a:r>
                <a:r>
                  <a:rPr lang="ja-JP" altLang="en-US" dirty="0" smtClean="0"/>
                  <a:t>求めよ</a:t>
                </a:r>
                <a:endParaRPr lang="en-US" altLang="ja-JP" dirty="0" smtClean="0"/>
              </a:p>
              <a:p>
                <a:pPr marL="914400" lvl="1" indent="-51435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𝑎𝑐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𝑏𝑑</m:t>
                        </m:r>
                      </m:e>
                    </m:d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𝑏𝑐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𝑎𝑑</m:t>
                        </m:r>
                      </m:e>
                    </m:d>
                    <m:r>
                      <a:rPr lang="en-US" altLang="ja-JP" b="0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endParaRPr lang="en-US" altLang="ja-JP" dirty="0" smtClean="0"/>
              </a:p>
              <a:p>
                <a:pPr marL="914400" lvl="1" indent="-514350"/>
                <a:endParaRPr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9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72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角丸四角形 15"/>
          <p:cNvSpPr/>
          <p:nvPr/>
        </p:nvSpPr>
        <p:spPr>
          <a:xfrm>
            <a:off x="3779911" y="1340768"/>
            <a:ext cx="4752529" cy="2186991"/>
          </a:xfrm>
          <a:prstGeom prst="roundRect">
            <a:avLst>
              <a:gd name="adj" fmla="val 114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ja-JP" altLang="en-US" sz="2400" dirty="0" smtClean="0">
                <a:solidFill>
                  <a:schemeClr val="accent2"/>
                </a:solidFill>
              </a:rPr>
              <a:t>極形式（極</a:t>
            </a:r>
            <a:r>
              <a:rPr kumimoji="1" lang="ja-JP" altLang="en-US" sz="2400" dirty="0" smtClean="0">
                <a:solidFill>
                  <a:schemeClr val="accent2"/>
                </a:solidFill>
              </a:rPr>
              <a:t>座標</a:t>
            </a:r>
            <a:r>
              <a:rPr lang="ja-JP" altLang="en-US" sz="2400" dirty="0" smtClean="0">
                <a:solidFill>
                  <a:schemeClr val="accent2"/>
                </a:solidFill>
              </a:rPr>
              <a:t>）</a:t>
            </a:r>
            <a:endParaRPr kumimoji="1" lang="ja-JP" altLang="en-US" sz="2400" dirty="0">
              <a:solidFill>
                <a:schemeClr val="accent2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11560" y="1340768"/>
            <a:ext cx="2952328" cy="2186991"/>
          </a:xfrm>
          <a:prstGeom prst="roundRect">
            <a:avLst>
              <a:gd name="adj" fmla="val 114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kumimoji="1" lang="ja-JP" altLang="en-US" sz="2400" dirty="0" smtClean="0">
                <a:solidFill>
                  <a:schemeClr val="accent2"/>
                </a:solidFill>
              </a:rPr>
              <a:t>直交形式</a:t>
            </a:r>
            <a:endParaRPr kumimoji="1" lang="ja-JP" altLang="en-US" sz="2400" dirty="0">
              <a:solidFill>
                <a:schemeClr val="accent2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大学レベルの複素数（極座標）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789040"/>
                <a:ext cx="8229600" cy="2535560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𝑅</m:t>
                    </m:r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ja-JP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kumimoji="1" lang="ja-JP" altLang="en-US" dirty="0" smtClean="0"/>
                  <a:t> を「絶対値」と呼び，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𝑏𝑖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と書く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𝜙</m:t>
                    </m:r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latin typeface="Cambria Math"/>
                              </a:rPr>
                              <m:t>tan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𝑏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func>
                  </m:oMath>
                </a14:m>
                <a:r>
                  <a:rPr kumimoji="1" lang="ja-JP" altLang="en-US" dirty="0" smtClean="0"/>
                  <a:t>    を「偏角」と呼び，</a:t>
                </a:r>
                <a:r>
                  <a:rPr lang="en-US" altLang="ja-JP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∠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𝑏𝑖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と書く</a:t>
                </a:r>
                <a:endParaRPr kumimoji="1" lang="en-US" altLang="ja-JP" dirty="0" smtClean="0"/>
              </a:p>
              <a:p>
                <a:r>
                  <a:rPr lang="ja-JP" altLang="en-US" dirty="0" smtClean="0"/>
                  <a:t>四則演算や微積分が指数関数と同じなので，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𝑅𝑒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𝜙</m:t>
                        </m:r>
                      </m:sup>
                    </m:sSup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ja-JP" b="0" i="1" smtClean="0">
                        <a:latin typeface="Cambria Math"/>
                      </a:rPr>
                      <m:t>𝑅</m:t>
                    </m:r>
                    <m:r>
                      <a:rPr lang="en-US" altLang="ja-JP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ja-JP" b="0" i="1" smtClean="0"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en-US" altLang="ja-JP" b="0" i="1" smtClean="0">
                        <a:latin typeface="Cambria Math"/>
                      </a:rPr>
                      <m:t>+</m:t>
                    </m:r>
                    <m:r>
                      <a:rPr lang="en-US" altLang="ja-JP" b="0" i="1" smtClean="0">
                        <a:solidFill>
                          <a:srgbClr val="7030A0"/>
                        </a:solidFill>
                        <a:latin typeface="Cambria Math"/>
                      </a:rPr>
                      <m:t>𝑖</m:t>
                    </m:r>
                    <m:func>
                      <m:func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ja-JP" b="0" i="1" smtClean="0"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en-US" altLang="ja-JP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kumimoji="1" lang="ja-JP" altLang="en-US" dirty="0" smtClean="0"/>
                  <a:t> と表記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789040"/>
                <a:ext cx="8229600" cy="2535560"/>
              </a:xfrm>
              <a:blipFill rotWithShape="1">
                <a:blip r:embed="rId2"/>
                <a:stretch>
                  <a:fillRect l="-963" t="-1202" r="-2000" b="-1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2235640" cy="1970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628799"/>
            <a:ext cx="1985984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051720" y="1897668"/>
                <a:ext cx="12396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𝑎</m:t>
                      </m:r>
                      <m:r>
                        <a:rPr lang="en-US" altLang="ja-JP" sz="2800" i="1">
                          <a:latin typeface="Cambria Math"/>
                        </a:rPr>
                        <m:t>+</m:t>
                      </m:r>
                      <m:r>
                        <a:rPr lang="en-US" altLang="ja-JP" sz="2800" i="1">
                          <a:latin typeface="Cambria Math"/>
                        </a:rPr>
                        <m:t>𝑏𝑖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897668"/>
                <a:ext cx="1239635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5144076" y="1969676"/>
                <a:ext cx="3316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/>
                        </a:rPr>
                        <m:t>𝑅</m:t>
                      </m:r>
                      <m:func>
                        <m:funcPr>
                          <m:ctrlPr>
                            <a:rPr lang="en-US" altLang="ja-JP" sz="28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8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ja-JP" sz="2800" b="0" i="1" smtClean="0">
                              <a:latin typeface="Cambria Math"/>
                            </a:rPr>
                            <m:t>𝜙</m:t>
                          </m:r>
                        </m:e>
                      </m:func>
                      <m:r>
                        <a:rPr lang="en-US" altLang="ja-JP" sz="2800" i="1">
                          <a:latin typeface="Cambria Math"/>
                        </a:rPr>
                        <m:t>+</m:t>
                      </m:r>
                      <m:r>
                        <a:rPr lang="en-US" altLang="ja-JP" sz="2800" b="0" i="1" smtClean="0">
                          <a:latin typeface="Cambria Math"/>
                        </a:rPr>
                        <m:t>(</m:t>
                      </m:r>
                      <m:r>
                        <a:rPr lang="en-US" altLang="ja-JP" sz="2800" b="0" i="1" smtClean="0">
                          <a:latin typeface="Cambria Math"/>
                        </a:rPr>
                        <m:t>𝑅</m:t>
                      </m:r>
                      <m:func>
                        <m:funcPr>
                          <m:ctrlPr>
                            <a:rPr lang="en-US" altLang="ja-JP" sz="28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8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ja-JP" sz="2800" b="0" i="1" smtClean="0">
                              <a:latin typeface="Cambria Math"/>
                            </a:rPr>
                            <m:t>𝜙</m:t>
                          </m:r>
                        </m:e>
                      </m:func>
                      <m:r>
                        <a:rPr lang="en-US" altLang="ja-JP" sz="2800" b="0" i="1" smtClean="0">
                          <a:latin typeface="Cambria Math"/>
                        </a:rPr>
                        <m:t>)</m:t>
                      </m:r>
                      <m:r>
                        <a:rPr lang="en-US" altLang="ja-JP" sz="280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076" y="1969676"/>
                <a:ext cx="3316356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6516216" y="2542275"/>
                <a:ext cx="1390252" cy="539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ja-JP" sz="2800" i="1" smtClean="0">
                              <a:latin typeface="Cambria Math"/>
                              <a:ea typeface="Cambria Math"/>
                            </a:rPr>
                            <m:t>≡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𝑅𝑒</m:t>
                          </m:r>
                        </m:e>
                        <m:sup>
                          <m:r>
                            <a:rPr lang="en-US" altLang="ja-JP" sz="28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800" i="1">
                              <a:latin typeface="Cambria Math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2542275"/>
                <a:ext cx="1390252" cy="5398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/>
          <p:cNvCxnSpPr/>
          <p:nvPr/>
        </p:nvCxnSpPr>
        <p:spPr>
          <a:xfrm>
            <a:off x="1187624" y="6093296"/>
            <a:ext cx="432048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771800" y="6165304"/>
            <a:ext cx="236114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6746247" y="5693186"/>
            <a:ext cx="1858201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ja-JP" altLang="en-US" sz="2000" dirty="0" smtClean="0">
                <a:solidFill>
                  <a:schemeClr val="tx1"/>
                </a:solidFill>
              </a:rPr>
              <a:t>オイラーの公式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練習問題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ja-JP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𝑧</m:t>
                    </m:r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2+2</m:t>
                    </m:r>
                    <m:rad>
                      <m:radPr>
                        <m:degHide m:val="on"/>
                        <m:ctrlPr>
                          <a:rPr lang="en-US" altLang="ja-JP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i="1">
                            <a:latin typeface="Cambria Math"/>
                          </a:rPr>
                          <m:t>3</m:t>
                        </m:r>
                      </m:e>
                    </m:rad>
                    <m:r>
                      <a:rPr lang="en-US" altLang="ja-JP" i="1">
                        <a:solidFill>
                          <a:srgbClr val="7030A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kumimoji="1" lang="ja-JP" altLang="en-US" dirty="0" smtClean="0"/>
                  <a:t>  を</a:t>
                </a:r>
                <a:r>
                  <a:rPr lang="ja-JP" altLang="en-US" dirty="0"/>
                  <a:t>「</a:t>
                </a:r>
                <a:r>
                  <a:rPr kumimoji="1" lang="ja-JP" altLang="en-US" dirty="0" smtClean="0"/>
                  <a:t>極形式」に書き直せ</a:t>
                </a:r>
                <a:endParaRPr kumimoji="1" lang="en-US" altLang="ja-JP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ja-JP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𝑧</m:t>
                    </m:r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ja-JP" altLang="en-US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ja-JP" altLang="en-US" dirty="0" smtClean="0"/>
                  <a:t>  を「直交形式」に書き直せ</a:t>
                </a:r>
                <a:endParaRPr kumimoji="1" lang="en-US" altLang="ja-JP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kumimoji="1" lang="ja-JP" altLang="en-US" dirty="0" smtClean="0"/>
                  <a:t>ヒント： </a:t>
                </a:r>
                <a:r>
                  <a:rPr lang="ja-JP" altLang="en-US" dirty="0" smtClean="0"/>
                  <a:t>図を描いて考える！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2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392" y="3429000"/>
            <a:ext cx="1985984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5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解答例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ja-JP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𝑧</m:t>
                    </m:r>
                    <m:r>
                      <a:rPr kumimoji="1" lang="en-US" altLang="ja-JP" b="0" i="0" smtClean="0">
                        <a:latin typeface="Cambria Math"/>
                      </a:rPr>
                      <m:t>=</m:t>
                    </m:r>
                    <m:r>
                      <a:rPr kumimoji="1" lang="en-US" altLang="ja-JP" b="0" i="1" smtClean="0">
                        <a:latin typeface="Cambria Math"/>
                      </a:rPr>
                      <m:t>2+2</m:t>
                    </m:r>
                    <m:rad>
                      <m:radPr>
                        <m:degHide m:val="on"/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3</m:t>
                        </m:r>
                      </m:e>
                    </m:rad>
                    <m:r>
                      <a:rPr kumimoji="1" lang="en-US" altLang="ja-JP" b="0" i="1" smtClean="0">
                        <a:solidFill>
                          <a:srgbClr val="7030A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kumimoji="1" lang="ja-JP" altLang="en-US" dirty="0" smtClean="0"/>
                  <a:t>  を「極形式」に書き直せ</a:t>
                </a:r>
                <a:endParaRPr kumimoji="1" lang="en-US" altLang="ja-JP" dirty="0" smtClean="0"/>
              </a:p>
              <a:p>
                <a:pPr marL="914400" lvl="1" indent="-514350"/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𝑅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(2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ja-JP" b="0" i="1" smtClean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altLang="ja-JP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b="0" i="1" smtClean="0">
                            <a:latin typeface="Cambria Math"/>
                          </a:rPr>
                          <m:t>16</m:t>
                        </m:r>
                      </m:e>
                    </m:rad>
                    <m:r>
                      <a:rPr lang="en-US" altLang="ja-JP" b="0" i="1" smtClean="0">
                        <a:latin typeface="Cambria Math"/>
                      </a:rPr>
                      <m:t>=4</m:t>
                    </m:r>
                  </m:oMath>
                </a14:m>
                <a:endParaRPr lang="en-US" altLang="ja-JP" b="0" dirty="0" smtClean="0"/>
              </a:p>
              <a:p>
                <a:pPr marL="914400" lvl="1" indent="-514350"/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𝜙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ja-JP" b="0" i="1" smtClean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ja-JP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ja-JP" i="1" smtClean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ja-JP" b="0" i="1" smtClean="0">
                                <a:latin typeface="Cambria Math"/>
                              </a:rPr>
                              <m:t>1</m:t>
                            </m:r>
                          </m:den>
                        </m:f>
                      </m:e>
                    </m:func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ja-JP" altLang="en-US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ja-JP" i="1"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endParaRPr kumimoji="1" lang="en-US" altLang="ja-JP" dirty="0" smtClean="0"/>
              </a:p>
              <a:p>
                <a:pPr marL="400050" lvl="1" indent="0">
                  <a:buNone/>
                </a:pPr>
                <a:r>
                  <a:rPr lang="ja-JP" altLang="en-US" dirty="0" smtClean="0"/>
                  <a:t>∴　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𝑧</m:t>
                    </m:r>
                    <m:r>
                      <a:rPr lang="en-US" altLang="ja-JP" b="0" i="1" smtClean="0">
                        <a:latin typeface="Cambria Math"/>
                      </a:rPr>
                      <m:t>=4</m:t>
                    </m:r>
                    <m:sSup>
                      <m:sSup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ja-JP" altLang="en-US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  <m:r>
                          <a:rPr lang="en-US" altLang="ja-JP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endParaRPr kumimoji="1" lang="en-US" altLang="ja-JP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𝑧</m:t>
                    </m:r>
                    <m:r>
                      <a:rPr lang="en-US" altLang="ja-JP" b="0" i="0" smtClean="0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ja-JP" altLang="en-US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  <m:r>
                          <a:rPr lang="en-US" altLang="ja-JP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ja-JP" altLang="en-US" dirty="0" smtClean="0"/>
                  <a:t>  を「直交形式」に書き直せ</a:t>
                </a:r>
                <a:endParaRPr kumimoji="1" lang="en-US" altLang="ja-JP" dirty="0" smtClean="0"/>
              </a:p>
              <a:p>
                <a:pPr marL="914400" lvl="1" indent="-514350"/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=2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ja-JP" altLang="en-US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func>
                          <m:func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ja-JP" altLang="en-US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2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ja-JP" i="1" smtClean="0">
                                <a:latin typeface="Cambria Math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ja-JP" i="1" smtClean="0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ja-JP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ja-JP" b="0" i="1" smtClean="0">
                        <a:latin typeface="Cambria Math"/>
                      </a:rPr>
                      <m:t>=1+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ja-JP" i="1">
                            <a:latin typeface="Cambria Math"/>
                          </a:rPr>
                          <m:t>3</m:t>
                        </m:r>
                      </m:e>
                    </m:rad>
                    <m:r>
                      <a:rPr lang="en-US" altLang="ja-JP" i="1">
                        <a:solidFill>
                          <a:srgbClr val="7030A0"/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kumimoji="1" lang="en-US" altLang="ja-JP" dirty="0" smtClean="0"/>
              </a:p>
              <a:p>
                <a:pPr marL="914400" lvl="1" indent="-514350"/>
                <a:endParaRPr kumimoji="1" lang="en-US" altLang="ja-JP" dirty="0" smtClean="0"/>
              </a:p>
              <a:p>
                <a:pPr marL="914400" lvl="1" indent="-514350">
                  <a:buFont typeface="+mj-lt"/>
                  <a:buAutoNum type="arabicPeriod"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2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sp>
        <p:nvSpPr>
          <p:cNvPr id="7" name="直角三角形 6"/>
          <p:cNvSpPr/>
          <p:nvPr/>
        </p:nvSpPr>
        <p:spPr>
          <a:xfrm flipH="1">
            <a:off x="6956754" y="2247463"/>
            <a:ext cx="1080000" cy="1872000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7276982" y="4119463"/>
                <a:ext cx="4395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82" y="4119463"/>
                <a:ext cx="439543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7091207" y="2880623"/>
                <a:ext cx="4395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07" y="2880623"/>
                <a:ext cx="439543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7962798" y="3023492"/>
                <a:ext cx="641650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b="0" i="1" smtClean="0">
                              <a:latin typeface="Cambria Math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798" y="3023492"/>
                <a:ext cx="641650" cy="50520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141340" y="3657798"/>
                <a:ext cx="7795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400" i="1" smtClean="0">
                          <a:latin typeface="Cambria Math"/>
                        </a:rPr>
                        <m:t>𝜋</m:t>
                      </m:r>
                      <m:r>
                        <a:rPr kumimoji="1" lang="en-US" altLang="ja-JP" sz="2400" i="1" smtClean="0">
                          <a:latin typeface="Cambria Math"/>
                        </a:rPr>
                        <m:t>/</m:t>
                      </m:r>
                      <m:r>
                        <a:rPr kumimoji="1" lang="en-US" altLang="ja-JP" sz="2400" b="0" i="1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340" y="3657798"/>
                <a:ext cx="779572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2339752" y="6123437"/>
            <a:ext cx="1858201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ja-JP" altLang="en-US" sz="2000" dirty="0" smtClean="0">
                <a:solidFill>
                  <a:schemeClr val="tx1"/>
                </a:solidFill>
              </a:rPr>
              <a:t>オイラーの公式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周波数応答の計算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726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運動方程式への複素数の代入？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 smtClean="0"/>
                  <a:t>線形振動系では，実部</a:t>
                </a:r>
                <a:r>
                  <a:rPr lang="ja-JP" altLang="en-US" dirty="0"/>
                  <a:t>と虚部は混じらない</a:t>
                </a:r>
                <a:r>
                  <a:rPr lang="ja-JP" altLang="en-US" dirty="0" smtClean="0"/>
                  <a:t>！</a:t>
                </a:r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外力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𝑓</m:t>
                    </m:r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ja-JP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altLang="ja-JP" b="0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kumimoji="1" lang="ja-JP" altLang="en-US" dirty="0" smtClean="0"/>
                  <a:t>，　応答</a:t>
                </a:r>
                <a:r>
                  <a:rPr lang="ja-JP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𝑥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≡</m:t>
                    </m:r>
                    <m:sSub>
                      <m:sSubPr>
                        <m:ctrlPr>
                          <a:rPr lang="en-US" altLang="ja-JP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</m:sSub>
                    <m:r>
                      <a:rPr lang="en-US" altLang="ja-JP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ja-JP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altLang="ja-JP" i="1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𝑐</m:t>
                    </m:r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𝑘𝑥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𝑓</m:t>
                    </m:r>
                  </m:oMath>
                </a14:m>
                <a:r>
                  <a:rPr lang="ja-JP" altLang="en-US" dirty="0" smtClean="0">
                    <a:latin typeface="Cambria Math"/>
                  </a:rPr>
                  <a:t> に代入</a:t>
                </a:r>
                <a:endParaRPr lang="en-US" altLang="ja-JP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  <a:buFont typeface="Wingdings"/>
                  <a:buChar char="è"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/>
                      </a:rPr>
                      <m:t>𝑚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ja-JP" sz="2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altLang="ja-JP" sz="2400" i="1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+</m:t>
                    </m:r>
                    <m:r>
                      <a:rPr lang="en-US" altLang="ja-JP" sz="2400" i="1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ja-JP" sz="2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altLang="ja-JP" sz="2400" i="1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+</m:t>
                    </m:r>
                    <m:r>
                      <a:rPr lang="en-US" altLang="ja-JP" sz="2400" i="1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altLang="ja-JP" sz="2400" i="1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e>
                    </m:d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</m:sSub>
                    <m:r>
                      <a:rPr lang="en-US" altLang="ja-JP" sz="24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ja-JP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altLang="ja-JP" sz="2400" i="1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endParaRPr lang="ja-JP" altLang="en-US" sz="2400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  <a:buFont typeface="Wingdings"/>
                  <a:buChar char="è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𝑚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ja-JP" sz="2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  <m:acc>
                              <m:accPr>
                                <m:chr m:val="̇"/>
                                <m:ctrlPr>
                                  <a:rPr lang="en-US" altLang="ja-JP" sz="2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altLang="ja-JP" sz="24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ja-JP" sz="24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ja-JP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ja-JP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altLang="ja-JP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ja-JP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altLang="ja-JP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ja-JP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altLang="ja-JP" sz="2400" i="1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altLang="ja-JP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4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</m:sSub>
                    <m:r>
                      <a:rPr lang="en-US" altLang="ja-JP" sz="24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ja-JP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altLang="ja-JP" sz="2400" i="1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endParaRPr lang="en-US" altLang="ja-JP" sz="2400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ja-JP" altLang="en-US" dirty="0" smtClean="0">
                    <a:latin typeface="Cambria Math"/>
                  </a:rPr>
                  <a:t>∴　次の２連立と等価</a:t>
                </a:r>
                <a:endParaRPr lang="en-US" altLang="ja-JP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ja-JP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ja-JP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ja-JP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altLang="ja-JP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ja-JP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ja-JP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ja-JP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ja-JP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altLang="ja-JP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:endParaRPr lang="ja-JP" altLang="en-US" dirty="0">
                  <a:latin typeface="Cambria Math"/>
                </a:endParaRPr>
              </a:p>
              <a:p>
                <a:pPr lvl="1"/>
                <a:endParaRPr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939" r="-10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38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強制振動モデル</a:t>
            </a:r>
            <a:r>
              <a:rPr kumimoji="1" lang="ja-JP" altLang="en-US" sz="2800" dirty="0" smtClean="0"/>
              <a:t>（１自由度線形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強制</a:t>
            </a:r>
            <a:r>
              <a:rPr kumimoji="1" lang="ja-JP" altLang="en-US" sz="2800" dirty="0" smtClean="0"/>
              <a:t>振動系）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581128"/>
                <a:ext cx="8435280" cy="1743472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ja-JP" altLang="en-US" dirty="0" smtClean="0"/>
                  <a:t>強制振動系＝自由振動系＋外力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𝑓</m:t>
                    </m:r>
                    <m:r>
                      <a:rPr kumimoji="1" lang="en-US" altLang="ja-JP" b="0" i="1" smtClean="0">
                        <a:latin typeface="Cambria Math"/>
                      </a:rPr>
                      <m:t>(</m:t>
                    </m:r>
                    <m:r>
                      <a:rPr kumimoji="1" lang="en-US" altLang="ja-JP" b="0" i="1" smtClean="0">
                        <a:latin typeface="Cambria Math"/>
                      </a:rPr>
                      <m:t>𝑡</m:t>
                    </m:r>
                    <m:r>
                      <a:rPr kumimoji="1" lang="en-US" altLang="ja-JP" b="0" i="1" smtClean="0">
                        <a:latin typeface="Cambria Math"/>
                      </a:rPr>
                      <m:t>)</m:t>
                    </m:r>
                  </m:oMath>
                </a14:m>
                <a:endParaRPr kumimoji="1" lang="en-US" altLang="ja-JP" dirty="0" smtClean="0"/>
              </a:p>
              <a:p>
                <a:pPr>
                  <a:lnSpc>
                    <a:spcPct val="110000"/>
                  </a:lnSpc>
                </a:pPr>
                <a:r>
                  <a:rPr lang="ja-JP" altLang="en-US" dirty="0"/>
                  <a:t>運動</a:t>
                </a:r>
                <a:r>
                  <a:rPr lang="ja-JP" altLang="en-US" dirty="0" smtClean="0"/>
                  <a:t>方程式</a:t>
                </a:r>
                <a:endParaRPr lang="en-US" altLang="ja-JP" dirty="0" smtClean="0"/>
              </a:p>
              <a:p>
                <a:pPr marL="0" indent="0">
                  <a:buNone/>
                </a:pPr>
                <a:r>
                  <a:rPr kumimoji="1" lang="ja-JP" altLang="en-US" dirty="0"/>
                  <a:t>　</a:t>
                </a:r>
                <a:r>
                  <a:rPr kumimoji="1" lang="ja-JP" altLang="en-US" sz="2800" dirty="0" smtClean="0"/>
                  <a:t>（重力無視）</a:t>
                </a:r>
                <a:endParaRPr kumimoji="1" lang="en-US" altLang="ja-JP" sz="2800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テキスト プレースホルダー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581128"/>
                <a:ext cx="8435280" cy="1743472"/>
              </a:xfrm>
              <a:blipFill rotWithShape="1">
                <a:blip r:embed="rId2"/>
                <a:stretch>
                  <a:fillRect l="-939" t="-8362" b="-31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1355576"/>
            <a:ext cx="2952328" cy="313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5737334" y="1412776"/>
                <a:ext cx="30243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ja-JP" sz="24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ja-JP" altLang="en-US" sz="2400" dirty="0"/>
                  <a:t>　</a:t>
                </a:r>
                <a:r>
                  <a:rPr lang="ja-JP" altLang="en-US" sz="2400" dirty="0" smtClean="0"/>
                  <a:t>　</a:t>
                </a:r>
                <a:r>
                  <a:rPr kumimoji="1" lang="ja-JP" altLang="en-US" sz="2400" dirty="0" smtClean="0">
                    <a:latin typeface="ＭＳ Ｐ明朝" pitchFamily="18" charset="-128"/>
                    <a:ea typeface="ＭＳ Ｐ明朝" pitchFamily="18" charset="-128"/>
                  </a:rPr>
                  <a:t>変位 </a:t>
                </a:r>
                <a:r>
                  <a:rPr lang="en-US" altLang="ja-JP" sz="2400" dirty="0" smtClean="0">
                    <a:latin typeface="ＭＳ Ｐ明朝" pitchFamily="18" charset="-128"/>
                    <a:ea typeface="ＭＳ Ｐ明朝" pitchFamily="18" charset="-128"/>
                  </a:rPr>
                  <a:t>[</a:t>
                </a:r>
                <a:r>
                  <a:rPr lang="en-US" altLang="ja-JP" sz="2400" dirty="0">
                    <a:latin typeface="ＭＳ Ｐ明朝" pitchFamily="18" charset="-128"/>
                    <a:ea typeface="ＭＳ Ｐ明朝" pitchFamily="18" charset="-128"/>
                  </a:rPr>
                  <a:t>m</a:t>
                </a:r>
                <a:r>
                  <a:rPr lang="en-US" altLang="ja-JP" sz="2400" dirty="0" smtClean="0">
                    <a:latin typeface="ＭＳ Ｐ明朝" pitchFamily="18" charset="-128"/>
                    <a:ea typeface="ＭＳ Ｐ明朝" pitchFamily="18" charset="-128"/>
                  </a:rPr>
                  <a:t>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kumimoji="1" lang="en-US" altLang="ja-JP" sz="2400" dirty="0" smtClean="0"/>
                  <a:t> </a:t>
                </a:r>
                <a:r>
                  <a:rPr kumimoji="1" lang="ja-JP" altLang="en-US" sz="2400" dirty="0" smtClean="0"/>
                  <a:t>　</a:t>
                </a:r>
                <a:r>
                  <a:rPr kumimoji="1" lang="ja-JP" altLang="en-US" sz="2400" dirty="0" smtClean="0">
                    <a:latin typeface="ＭＳ Ｐ明朝" pitchFamily="18" charset="-128"/>
                    <a:ea typeface="ＭＳ Ｐ明朝" pitchFamily="18" charset="-128"/>
                  </a:rPr>
                  <a:t>質量 </a:t>
                </a:r>
                <a:r>
                  <a:rPr kumimoji="1" lang="en-US" altLang="ja-JP" sz="2400" dirty="0" smtClean="0">
                    <a:latin typeface="ＭＳ Ｐ明朝" pitchFamily="18" charset="-128"/>
                    <a:ea typeface="ＭＳ Ｐ明朝" pitchFamily="18" charset="-128"/>
                  </a:rPr>
                  <a:t>[kg]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ja-JP" altLang="en-US" sz="2400" dirty="0" smtClean="0"/>
                  <a:t>　　</a:t>
                </a:r>
                <a:r>
                  <a:rPr lang="ja-JP" altLang="en-US" sz="2400" dirty="0" smtClean="0">
                    <a:latin typeface="ＭＳ Ｐ明朝" pitchFamily="18" charset="-128"/>
                    <a:ea typeface="ＭＳ Ｐ明朝" pitchFamily="18" charset="-128"/>
                  </a:rPr>
                  <a:t>ばね定数 </a:t>
                </a:r>
                <a:r>
                  <a:rPr lang="en-US" altLang="ja-JP" sz="2400" dirty="0" smtClean="0">
                    <a:latin typeface="ＭＳ Ｐ明朝" pitchFamily="18" charset="-128"/>
                    <a:ea typeface="ＭＳ Ｐ明朝" pitchFamily="18" charset="-128"/>
                  </a:rPr>
                  <a:t>[N/m]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kumimoji="1" lang="ja-JP" altLang="en-US" sz="2400" dirty="0" smtClean="0"/>
                  <a:t>　　</a:t>
                </a:r>
                <a:r>
                  <a:rPr kumimoji="1" lang="ja-JP" altLang="en-US" sz="2400" dirty="0" smtClean="0">
                    <a:latin typeface="ＭＳ Ｐ明朝" pitchFamily="18" charset="-128"/>
                    <a:ea typeface="ＭＳ Ｐ明朝" pitchFamily="18" charset="-128"/>
                  </a:rPr>
                  <a:t>減衰係数 </a:t>
                </a:r>
                <a:r>
                  <a:rPr kumimoji="1" lang="en-US" altLang="ja-JP" sz="2400" dirty="0" smtClean="0">
                    <a:latin typeface="ＭＳ Ｐ明朝" pitchFamily="18" charset="-128"/>
                    <a:ea typeface="ＭＳ Ｐ明朝" pitchFamily="18" charset="-128"/>
                  </a:rPr>
                  <a:t>[Ns/m]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/>
                        <a:ea typeface="ＭＳ Ｐ明朝" pitchFamily="18" charset="-128"/>
                      </a:rPr>
                      <m:t>𝑓</m:t>
                    </m:r>
                    <m:r>
                      <a:rPr kumimoji="1" lang="en-US" altLang="ja-JP" sz="2400" i="1" dirty="0" smtClean="0">
                        <a:latin typeface="Cambria Math"/>
                        <a:ea typeface="ＭＳ Ｐ明朝" pitchFamily="18" charset="-128"/>
                      </a:rPr>
                      <m:t>(</m:t>
                    </m:r>
                    <m:r>
                      <a:rPr kumimoji="1" lang="en-US" altLang="ja-JP" sz="2400" i="1" dirty="0" smtClean="0">
                        <a:latin typeface="Cambria Math"/>
                        <a:ea typeface="ＭＳ Ｐ明朝" pitchFamily="18" charset="-128"/>
                      </a:rPr>
                      <m:t>𝑡</m:t>
                    </m:r>
                    <m:r>
                      <a:rPr kumimoji="1" lang="en-US" altLang="ja-JP" sz="2400" i="1" dirty="0" smtClean="0">
                        <a:latin typeface="Cambria Math"/>
                        <a:ea typeface="ＭＳ Ｐ明朝" pitchFamily="18" charset="-128"/>
                      </a:rPr>
                      <m:t>)</m:t>
                    </m:r>
                  </m:oMath>
                </a14:m>
                <a:r>
                  <a:rPr kumimoji="1" lang="en-US" altLang="ja-JP" sz="2400" dirty="0" smtClean="0">
                    <a:latin typeface="ＭＳ Ｐ明朝" pitchFamily="18" charset="-128"/>
                    <a:ea typeface="ＭＳ Ｐ明朝" pitchFamily="18" charset="-128"/>
                  </a:rPr>
                  <a:t> 	</a:t>
                </a:r>
                <a:r>
                  <a:rPr kumimoji="1" lang="ja-JP" altLang="en-US" sz="2400" dirty="0" smtClean="0">
                    <a:latin typeface="ＭＳ Ｐ明朝" pitchFamily="18" charset="-128"/>
                    <a:ea typeface="ＭＳ Ｐ明朝" pitchFamily="18" charset="-128"/>
                  </a:rPr>
                  <a:t>外力 </a:t>
                </a:r>
                <a:r>
                  <a:rPr lang="en-US" altLang="ja-JP" sz="2400" dirty="0" smtClean="0">
                    <a:latin typeface="ＭＳ Ｐ明朝" pitchFamily="18" charset="-128"/>
                    <a:ea typeface="ＭＳ Ｐ明朝" pitchFamily="18" charset="-128"/>
                  </a:rPr>
                  <a:t>[N]</a:t>
                </a:r>
                <a:endParaRPr kumimoji="1" lang="ja-JP" altLang="en-US" sz="2400" dirty="0">
                  <a:latin typeface="ＭＳ Ｐ明朝" pitchFamily="18" charset="-128"/>
                  <a:ea typeface="ＭＳ Ｐ明朝" pitchFamily="18" charset="-128"/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334" y="1412776"/>
                <a:ext cx="3024336" cy="2862322"/>
              </a:xfrm>
              <a:prstGeom prst="rect">
                <a:avLst/>
              </a:prstGeom>
              <a:blipFill rotWithShape="1">
                <a:blip r:embed="rId4"/>
                <a:stretch>
                  <a:fillRect l="-1613" r="-1008" b="-10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5593318" y="2081630"/>
            <a:ext cx="3168352" cy="155455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593318" y="1536009"/>
            <a:ext cx="3168352" cy="46166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485322" y="15567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</a:rPr>
              <a:t>状態量</a:t>
            </a:r>
            <a:endParaRPr kumimoji="1" lang="ja-JP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081151" y="2607295"/>
            <a:ext cx="1494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400" dirty="0" smtClean="0">
                <a:solidFill>
                  <a:srgbClr val="0070C0"/>
                </a:solidFill>
              </a:rPr>
              <a:t>パラメータ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419872" y="5374957"/>
                <a:ext cx="4464496" cy="64633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600" b="0" i="1" smtClean="0">
                          <a:latin typeface="Cambria Math"/>
                        </a:rPr>
                        <m:t>+</m:t>
                      </m:r>
                      <m:r>
                        <a:rPr lang="en-US" altLang="ja-JP" sz="36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36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b="0" i="1" smtClean="0">
                          <a:latin typeface="Cambria Math"/>
                        </a:rPr>
                        <m:t>+</m:t>
                      </m:r>
                      <m:r>
                        <a:rPr kumimoji="1" lang="en-US" altLang="ja-JP" sz="3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𝑘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𝑓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𝑡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5374957"/>
                <a:ext cx="4464496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正方形/長方形 17"/>
          <p:cNvSpPr/>
          <p:nvPr/>
        </p:nvSpPr>
        <p:spPr>
          <a:xfrm>
            <a:off x="5593318" y="3728250"/>
            <a:ext cx="3168352" cy="486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51920" y="37298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400" dirty="0" smtClean="0">
                <a:solidFill>
                  <a:srgbClr val="FF0000"/>
                </a:solidFill>
              </a:rPr>
              <a:t>外力（外乱）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5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周波数応答の計算</a:t>
            </a:r>
            <a:r>
              <a:rPr kumimoji="1" lang="ja-JP" altLang="en-US" sz="2800" dirty="0" smtClean="0"/>
              <a:t>（複素数活用）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1/3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856"/>
                <a:ext cx="8229600" cy="2448272"/>
              </a:xfrm>
            </p:spPr>
            <p:txBody>
              <a:bodyPr/>
              <a:lstStyle/>
              <a:p>
                <a:pPr marL="514350" indent="-514350">
                  <a:buFont typeface="+mj-ea"/>
                  <a:buAutoNum type="circleNumDbPlain"/>
                </a:pPr>
                <a:r>
                  <a:rPr kumimoji="1" lang="ja-JP" altLang="en-US" dirty="0" smtClean="0"/>
                  <a:t>入力　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ja-JP" i="1">
                        <a:latin typeface="Cambria Math"/>
                      </a:rPr>
                      <m:t>≡</m:t>
                    </m:r>
                    <m:sSup>
                      <m:sSupPr>
                        <m:ctrlPr>
                          <a:rPr lang="en-US" altLang="ja-JP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ja-JP" i="1" smtClean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ja-JP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i="1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ja-JP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Ω</m:t>
                        </m:r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 smtClean="0">
                        <a:solidFill>
                          <a:srgbClr val="7030A0"/>
                        </a:solidFill>
                        <a:latin typeface="Cambria Math"/>
                      </a:rPr>
                      <m:t>𝑖</m:t>
                    </m:r>
                    <m:func>
                      <m:funcPr>
                        <m:ctrlPr>
                          <a:rPr lang="en-US" altLang="ja-JP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i="1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ja-JP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Ω</m:t>
                        </m:r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endParaRPr lang="en-US" altLang="ja-JP" i="1" dirty="0">
                  <a:latin typeface="Cambria Math"/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ja-JP" altLang="en-US" dirty="0" smtClean="0"/>
                  <a:t>応答　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ja-JP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ja-JP" b="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ja-JP" i="1" smtClean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  <m:r>
                              <a:rPr lang="en-US" altLang="ja-JP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𝜙</m:t>
                            </m:r>
                          </m:e>
                        </m:d>
                        <m:r>
                          <a:rPr lang="en-US" altLang="ja-JP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endParaRPr lang="en-US" altLang="ja-JP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/>
                        </a:rPr>
                        <m:t>=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𝑅</m:t>
                      </m:r>
                      <m:func>
                        <m:funcPr>
                          <m:ctrlPr>
                            <a:rPr lang="en-US" altLang="ja-JP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ja-JP">
                              <a:solidFill>
                                <a:srgbClr val="FF00FF"/>
                              </a:solidFill>
                              <a:latin typeface="Cambria Math"/>
                            </a:rPr>
                            <m:t>Ω</m:t>
                          </m:r>
                          <m:r>
                            <a:rPr lang="en-US" altLang="ja-JP" i="1">
                              <a:latin typeface="Cambria Math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ja-JP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𝜙</m:t>
                          </m:r>
                          <m:r>
                            <a:rPr lang="en-US" altLang="ja-JP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altLang="ja-JP" b="0" i="1" smtClean="0">
                          <a:latin typeface="Cambria Math"/>
                        </a:rPr>
                        <m:t>+</m:t>
                      </m:r>
                      <m:r>
                        <a:rPr lang="en-US" altLang="ja-JP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𝑅</m:t>
                      </m:r>
                      <m:func>
                        <m:funcPr>
                          <m:ctrlPr>
                            <a:rPr lang="en-US" altLang="ja-JP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altLang="ja-JP" i="1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ja-JP">
                              <a:solidFill>
                                <a:srgbClr val="FF00FF"/>
                              </a:solidFill>
                              <a:latin typeface="Cambria Math"/>
                            </a:rPr>
                            <m:t>Ω</m:t>
                          </m:r>
                          <m:r>
                            <a:rPr lang="en-US" altLang="ja-JP" i="1">
                              <a:latin typeface="Cambria Math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/>
                            </a:rPr>
                            <m:t>+</m:t>
                          </m:r>
                          <m:r>
                            <a:rPr lang="en-US" altLang="ja-JP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𝜙</m:t>
                          </m:r>
                          <m:r>
                            <a:rPr lang="en-US" altLang="ja-JP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ja-JP" dirty="0" smtClean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 smtClean="0"/>
                  <a:t>代入</a:t>
                </a:r>
                <a:r>
                  <a:rPr lang="ja-JP" altLang="en-US" dirty="0"/>
                  <a:t>すると</a:t>
                </a:r>
                <a:r>
                  <a:rPr lang="ja-JP" altLang="en-US" dirty="0" smtClean="0"/>
                  <a:t>，実部・虚部は混じらないので，</a:t>
                </a:r>
                <a:endParaRPr kumimoji="1" lang="en-US" altLang="ja-JP" dirty="0" smtClean="0"/>
              </a:p>
              <a:p>
                <a:pPr marL="914400" lvl="1" indent="-514350">
                  <a:buFont typeface="+mj-ea"/>
                  <a:buAutoNum type="circleNumDbPlain"/>
                </a:pPr>
                <a:endParaRPr lang="en-US" altLang="ja-JP" dirty="0"/>
              </a:p>
              <a:p>
                <a:pPr lvl="1"/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856"/>
                <a:ext cx="8229600" cy="2448272"/>
              </a:xfrm>
              <a:blipFill rotWithShape="1">
                <a:blip r:embed="rId2"/>
                <a:stretch>
                  <a:fillRect l="-963" t="-2993" b="-7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547664" y="1342509"/>
                <a:ext cx="5976664" cy="64633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ja-JP" sz="36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3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𝑘𝑥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ja-JP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342509"/>
                <a:ext cx="5976664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3661307"/>
                  </p:ext>
                </p:extLst>
              </p:nvPr>
            </p:nvGraphicFramePr>
            <p:xfrm>
              <a:off x="683568" y="4653136"/>
              <a:ext cx="6120680" cy="1371600"/>
            </p:xfrm>
            <a:graphic>
              <a:graphicData uri="http://schemas.openxmlformats.org/drawingml/2006/table">
                <a:tbl>
                  <a:tblPr firstCol="1" bandCol="1">
                    <a:tableStyleId>{8A107856-5554-42FB-B03E-39F5DBC370BA}</a:tableStyleId>
                  </a:tblPr>
                  <a:tblGrid>
                    <a:gridCol w="1844105"/>
                    <a:gridCol w="2074618"/>
                    <a:gridCol w="2201957"/>
                  </a:tblGrid>
                  <a:tr h="370840">
                    <a:tc>
                      <a:txBody>
                        <a:bodyPr/>
                        <a:lstStyle/>
                        <a:p>
                          <a:endParaRPr kumimoji="1" lang="ja-JP" altLang="en-US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実部では</a:t>
                          </a:r>
                          <a:endParaRPr kumimoji="1" lang="ja-JP" alt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虚部では</a:t>
                          </a:r>
                          <a:endParaRPr kumimoji="1" lang="ja-JP" altLang="en-US" sz="2400" b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外力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400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4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400" smtClean="0">
                                  <a:latin typeface="Cambria Math"/>
                                </a:rPr>
                                <m:t>≡</m:t>
                              </m:r>
                            </m:oMath>
                          </a14:m>
                          <a:endParaRPr kumimoji="1" lang="ja-JP" altLang="en-US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ja-JP" sz="240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 smtClean="0">
                                        <a:latin typeface="Cambria Math"/>
                                      </a:rPr>
                                      <m:t>Ω</m:t>
                                    </m:r>
                                    <m:r>
                                      <a:rPr lang="en-US" altLang="ja-JP" sz="240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ja-JP" sz="240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 smtClean="0">
                                        <a:latin typeface="Cambria Math"/>
                                      </a:rPr>
                                      <m:t>Ω</m:t>
                                    </m:r>
                                    <m:r>
                                      <a:rPr lang="en-US" altLang="ja-JP" sz="240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400" dirty="0" smtClean="0"/>
                            <a:t>応答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400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ja-JP" sz="24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400" smtClean="0">
                                  <a:latin typeface="Cambria Math"/>
                                </a:rPr>
                                <m:t>≡</m:t>
                              </m:r>
                            </m:oMath>
                          </a14:m>
                          <a:endParaRPr kumimoji="1" lang="ja-JP" altLang="en-US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2400" smtClean="0">
                                    <a:latin typeface="Cambria Math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en-US" altLang="ja-JP" sz="240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ja-JP" sz="2400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2400">
                                        <a:latin typeface="Cambria Math"/>
                                      </a:rPr>
                                      <m:t>Ω</m:t>
                                    </m:r>
                                    <m:r>
                                      <a:rPr lang="en-US" altLang="ja-JP" sz="2400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altLang="ja-JP" sz="240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ja-JP" sz="2400" smtClean="0">
                                        <a:latin typeface="Cambria Math"/>
                                      </a:rPr>
                                      <m:t>𝜙</m:t>
                                    </m:r>
                                    <m:r>
                                      <a:rPr lang="en-US" altLang="ja-JP" sz="2400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2400" smtClean="0">
                                    <a:latin typeface="Cambria Math"/>
                                  </a:rPr>
                                  <m:t>𝑅</m:t>
                                </m:r>
                                <m:func>
                                  <m:funcPr>
                                    <m:ctrlPr>
                                      <a:rPr lang="en-US" altLang="ja-JP" sz="240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ja-JP" sz="240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2400">
                                        <a:latin typeface="Cambria Math"/>
                                      </a:rPr>
                                      <m:t>Ω</m:t>
                                    </m:r>
                                    <m:r>
                                      <a:rPr lang="en-US" altLang="ja-JP" sz="2400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altLang="ja-JP" sz="240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ja-JP" sz="2400">
                                        <a:latin typeface="Cambria Math"/>
                                      </a:rPr>
                                      <m:t>𝜙</m:t>
                                    </m:r>
                                    <m:r>
                                      <a:rPr lang="en-US" altLang="ja-JP" sz="240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3661307"/>
                  </p:ext>
                </p:extLst>
              </p:nvPr>
            </p:nvGraphicFramePr>
            <p:xfrm>
              <a:off x="683568" y="4653136"/>
              <a:ext cx="6120680" cy="1371600"/>
            </p:xfrm>
            <a:graphic>
              <a:graphicData uri="http://schemas.openxmlformats.org/drawingml/2006/table">
                <a:tbl>
                  <a:tblPr firstCol="1" bandCol="1">
                    <a:tableStyleId>{8A107856-5554-42FB-B03E-39F5DBC370BA}</a:tableStyleId>
                  </a:tblPr>
                  <a:tblGrid>
                    <a:gridCol w="1844105"/>
                    <a:gridCol w="2074618"/>
                    <a:gridCol w="2201957"/>
                  </a:tblGrid>
                  <a:tr h="457200">
                    <a:tc>
                      <a:txBody>
                        <a:bodyPr/>
                        <a:lstStyle/>
                        <a:p>
                          <a:endParaRPr kumimoji="1" lang="ja-JP" altLang="en-US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実部では</a:t>
                          </a:r>
                          <a:endParaRPr kumimoji="1" lang="ja-JP" alt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400" dirty="0" smtClean="0"/>
                            <a:t>虚部では</a:t>
                          </a:r>
                          <a:endParaRPr kumimoji="1" lang="ja-JP" altLang="en-US" sz="2400" b="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14667" r="-232781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88563" t="-114667" r="-106158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78116" t="-114667" r="-277" b="-126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214667" r="-232781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88563" t="-214667" r="-10615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78116" t="-214667" r="-277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6876256" y="4748951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 smtClean="0">
                <a:solidFill>
                  <a:schemeClr val="accent2"/>
                </a:solidFill>
              </a:rPr>
              <a:t>cos</a:t>
            </a:r>
            <a:r>
              <a:rPr lang="ja-JP" altLang="en-US" sz="2400" dirty="0" smtClean="0">
                <a:solidFill>
                  <a:schemeClr val="accent2"/>
                </a:solidFill>
              </a:rPr>
              <a:t>型・</a:t>
            </a:r>
            <a:r>
              <a:rPr lang="en-US" altLang="ja-JP" sz="2400" dirty="0" smtClean="0">
                <a:solidFill>
                  <a:schemeClr val="accent2"/>
                </a:solidFill>
              </a:rPr>
              <a:t>sin</a:t>
            </a:r>
            <a:r>
              <a:rPr lang="ja-JP" altLang="en-US" sz="2400" dirty="0" smtClean="0">
                <a:solidFill>
                  <a:schemeClr val="accent2"/>
                </a:solidFill>
              </a:rPr>
              <a:t>型の</a:t>
            </a:r>
            <a:endParaRPr lang="en-US" altLang="ja-JP" sz="2400" dirty="0" smtClean="0">
              <a:solidFill>
                <a:schemeClr val="accent2"/>
              </a:solidFill>
            </a:endParaRPr>
          </a:p>
          <a:p>
            <a:r>
              <a:rPr kumimoji="1" lang="ja-JP" altLang="en-US" sz="2400" dirty="0" smtClean="0">
                <a:solidFill>
                  <a:schemeClr val="accent2"/>
                </a:solidFill>
              </a:rPr>
              <a:t>計算が同時進行</a:t>
            </a:r>
            <a:r>
              <a:rPr lang="ja-JP" altLang="en-US" sz="2400" dirty="0">
                <a:solidFill>
                  <a:schemeClr val="accent2"/>
                </a:solidFill>
              </a:rPr>
              <a:t>して</a:t>
            </a:r>
            <a:r>
              <a:rPr lang="ja-JP" altLang="en-US" sz="2400" dirty="0" smtClean="0">
                <a:solidFill>
                  <a:schemeClr val="accent2"/>
                </a:solidFill>
              </a:rPr>
              <a:t>くれ</a:t>
            </a:r>
            <a:r>
              <a:rPr kumimoji="1" lang="ja-JP" altLang="en-US" sz="2400" dirty="0" smtClean="0">
                <a:solidFill>
                  <a:schemeClr val="accent2"/>
                </a:solidFill>
              </a:rPr>
              <a:t>る！</a:t>
            </a:r>
            <a:endParaRPr kumimoji="1" lang="ja-JP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周波数応答の計算</a:t>
            </a:r>
            <a:r>
              <a:rPr lang="ja-JP" altLang="en-US" sz="2800" dirty="0"/>
              <a:t>（複素数活用）</a:t>
            </a:r>
            <a:r>
              <a:rPr lang="ja-JP" altLang="en-US" dirty="0"/>
              <a:t>　</a:t>
            </a:r>
            <a:r>
              <a:rPr lang="en-US" altLang="ja-JP" dirty="0" smtClean="0"/>
              <a:t>2/3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6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507288" cy="3933800"/>
              </a:xfrm>
            </p:spPr>
            <p:txBody>
              <a:bodyPr/>
              <a:lstStyle/>
              <a:p>
                <a:pPr marL="514350" indent="-514350">
                  <a:buFont typeface="+mj-ea"/>
                  <a:buAutoNum type="circleNumDbPlain" startAt="3"/>
                </a:pPr>
                <a:r>
                  <a:rPr lang="ja-JP" altLang="en-US" dirty="0" smtClean="0"/>
                  <a:t>運動方程式へ代入</a:t>
                </a:r>
                <a:endParaRPr lang="en-US" altLang="ja-JP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ja-JP" i="1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ja-JP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𝜙</m:t>
                            </m:r>
                          </m:e>
                        </m:d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  <m:r>
                          <a:rPr lang="en-US" altLang="ja-JP" i="1">
                            <a:latin typeface="Cambria Math"/>
                          </a:rPr>
                          <m:t>+</m:t>
                        </m:r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</m:sup>
                    </m:sSup>
                  </m:oMath>
                </a14:m>
                <a:endParaRPr kumimoji="1" lang="en-US" altLang="ja-JP" dirty="0" smtClean="0"/>
              </a:p>
              <a:p>
                <a:pPr marL="457200" lvl="1" indent="0">
                  <a:buNone/>
                </a:pPr>
                <a:r>
                  <a:rPr lang="ja-JP" altLang="en-US" dirty="0">
                    <a:sym typeface="Wingdings" pitchFamily="2" charset="2"/>
                  </a:rPr>
                  <a:t>　</a:t>
                </a:r>
                <a:r>
                  <a:rPr lang="en-US" altLang="ja-JP" dirty="0" smtClean="0">
                    <a:solidFill>
                      <a:schemeClr val="accent2"/>
                    </a:solidFill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ja-JP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ja-JP" i="1">
                            <a:solidFill>
                              <a:srgbClr val="FF00FF"/>
                            </a:solidFill>
                            <a:latin typeface="Cambria Math"/>
                          </a:rPr>
                          <m:t>Ω</m:t>
                        </m:r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altLang="ja-JP" dirty="0">
                    <a:solidFill>
                      <a:schemeClr val="accent2"/>
                    </a:solidFill>
                    <a:sym typeface="Wingdings" pitchFamily="2" charset="2"/>
                  </a:rPr>
                  <a:t> </a:t>
                </a:r>
                <a:endParaRPr lang="en-US" altLang="ja-JP" dirty="0" smtClean="0">
                  <a:solidFill>
                    <a:schemeClr val="accent2"/>
                  </a:solidFill>
                  <a:sym typeface="Wingdings" pitchFamily="2" charset="2"/>
                </a:endParaRPr>
              </a:p>
              <a:p>
                <a:pPr marL="457200" lvl="1" indent="0">
                  <a:buNone/>
                </a:pPr>
                <a:r>
                  <a:rPr lang="ja-JP" altLang="en-US" dirty="0" smtClean="0">
                    <a:solidFill>
                      <a:schemeClr val="accent2"/>
                    </a:solidFill>
                    <a:sym typeface="Wingdings" pitchFamily="2" charset="2"/>
                  </a:rPr>
                  <a:t>　</a:t>
                </a:r>
                <a:r>
                  <a:rPr lang="en-US" altLang="ja-JP" dirty="0" smtClean="0">
                    <a:solidFill>
                      <a:schemeClr val="accent2"/>
                    </a:solidFill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ja-JP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altLang="ja-JP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ja-JP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i="1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Ω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</a:rPr>
                      <m:t>−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</m:sup>
                    </m:sSup>
                  </m:oMath>
                </a14:m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𝑐</m:t>
                    </m:r>
                    <m:acc>
                      <m:accPr>
                        <m:chr m:val="̇"/>
                        <m:ctrlPr>
                          <a:rPr lang="en-US" altLang="ja-JP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𝑘𝑥</m:t>
                    </m:r>
                  </m:oMath>
                </a14:m>
                <a:r>
                  <a:rPr lang="en-US" altLang="ja-JP" dirty="0"/>
                  <a:t> </a:t>
                </a:r>
                <a:endParaRPr lang="en-US" altLang="ja-JP" dirty="0" smtClean="0"/>
              </a:p>
              <a:p>
                <a:pPr marL="457200" lvl="1" indent="0">
                  <a:buNone/>
                </a:pPr>
                <a:r>
                  <a:rPr lang="ja-JP" altLang="en-US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/>
                      </a:rPr>
                      <m:t>=</m:t>
                    </m:r>
                    <m:r>
                      <a:rPr lang="en-US" altLang="ja-JP" i="1">
                        <a:latin typeface="Cambria Math"/>
                      </a:rPr>
                      <m:t>−</m:t>
                    </m:r>
                    <m:r>
                      <a:rPr lang="en-US" altLang="ja-JP" i="1">
                        <a:latin typeface="Cambria Math"/>
                      </a:rPr>
                      <m:t>𝑚𝑅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i="1">
                            <a:solidFill>
                              <a:srgbClr val="FF00FF"/>
                            </a:solidFill>
                            <a:latin typeface="Cambria Math"/>
                          </a:rPr>
                          <m:t>Ω</m:t>
                        </m:r>
                      </m:e>
                      <m:sup>
                        <m:r>
                          <a:rPr lang="en-US" altLang="ja-JP" i="1">
                            <a:latin typeface="Cambria Math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𝑐𝑅𝑖</m:t>
                    </m:r>
                    <m:r>
                      <m:rPr>
                        <m:sty m:val="p"/>
                      </m:rPr>
                      <a:rPr lang="en-US" altLang="ja-JP" i="1">
                        <a:solidFill>
                          <a:srgbClr val="FF00FF"/>
                        </a:solidFill>
                        <a:latin typeface="Cambria Math"/>
                      </a:rPr>
                      <m:t>Ω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</m:sup>
                    </m:sSup>
                    <m:r>
                      <a:rPr lang="en-US" altLang="ja-JP" i="1">
                        <a:latin typeface="Cambria Math"/>
                      </a:rPr>
                      <m:t>+</m:t>
                    </m:r>
                    <m:r>
                      <a:rPr lang="en-US" altLang="ja-JP" i="1">
                        <a:latin typeface="Cambria Math"/>
                      </a:rPr>
                      <m:t>𝑘𝑅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</m:sup>
                    </m:sSup>
                  </m:oMath>
                </a14:m>
                <a:endParaRPr lang="en-US" altLang="ja-JP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:r>
                  <a:rPr lang="ja-JP" altLang="en-US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/>
                      </a:rPr>
                      <m:t>=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  <m:d>
                      <m:dPr>
                        <m:begChr m:val="{"/>
                        <m:endChr m:val="}"/>
                        <m:ctrlPr>
                          <a:rPr lang="en-US" altLang="ja-JP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i="1">
                                <a:latin typeface="Cambria Math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en-US" altLang="ja-JP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ja-JP" i="1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altLang="ja-JP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ja-JP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altLang="ja-JP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/>
                              </a:rPr>
                              <m:t>𝑐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ja-JP" altLang="en-US" i="1" dirty="0" smtClean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r>
                      <a:rPr lang="en-US" altLang="ja-JP" b="0" i="1" smtClean="0">
                        <a:latin typeface="Cambria Math"/>
                      </a:rPr>
                      <m:t>𝑓</m:t>
                    </m:r>
                    <m:r>
                      <a:rPr lang="en-US" altLang="ja-JP" b="0" i="1" smtClean="0">
                        <a:latin typeface="Cambria Math"/>
                      </a:rPr>
                      <m:t>(</m:t>
                    </m:r>
                    <m:r>
                      <a:rPr lang="en-US" altLang="ja-JP" b="0" i="1" smtClean="0">
                        <a:latin typeface="Cambria Math"/>
                      </a:rPr>
                      <m:t>𝑡</m:t>
                    </m:r>
                    <m:r>
                      <a:rPr lang="en-US" altLang="ja-JP" b="0" i="1" smtClean="0">
                        <a:latin typeface="Cambria Math"/>
                      </a:rPr>
                      <m:t>)</m:t>
                    </m:r>
                    <m:r>
                      <a:rPr lang="en-US" altLang="ja-JP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ja-JP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altLang="ja-JP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コンテンツ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507288" cy="3933800"/>
              </a:xfrm>
              <a:blipFill rotWithShape="1">
                <a:blip r:embed="rId2"/>
                <a:stretch>
                  <a:fillRect l="-716" t="-2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1950034" y="5302761"/>
                <a:ext cx="4854214" cy="934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3600" dirty="0">
                    <a:latin typeface="Cambria Math"/>
                  </a:rPr>
                  <a:t>∴</a:t>
                </a:r>
                <a:r>
                  <a:rPr lang="en-US" altLang="ja-JP" sz="3600" dirty="0">
                    <a:solidFill>
                      <a:srgbClr val="FF000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6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  <m:sSup>
                      <m:sSupPr>
                        <m:ctrlPr>
                          <a:rPr lang="en-US" altLang="ja-JP" sz="3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sz="3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sz="36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sz="3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</m:sup>
                    </m:sSup>
                    <m:r>
                      <a:rPr lang="en-US" altLang="ja-JP" sz="3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sz="3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sz="3600" i="1"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altLang="ja-JP" sz="3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sz="36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ja-JP" sz="36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ja-JP" sz="3600" i="1">
                                <a:latin typeface="Cambria Math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en-US" altLang="ja-JP" sz="3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ja-JP" sz="3600" i="1">
                                    <a:solidFill>
                                      <a:srgbClr val="FF00FF"/>
                                    </a:solidFill>
                                    <a:latin typeface="Cambria Math"/>
                                  </a:rPr>
                                  <m:t>Ω</m:t>
                                </m:r>
                              </m:e>
                              <m:sup>
                                <m:r>
                                  <a:rPr lang="en-US" altLang="ja-JP" sz="3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ja-JP" sz="3600" i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altLang="ja-JP" sz="3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sz="3600" i="1">
                                <a:latin typeface="Cambria Math"/>
                              </a:rPr>
                              <m:t>𝑐</m:t>
                            </m:r>
                            <m:r>
                              <m:rPr>
                                <m:sty m:val="p"/>
                              </m:rPr>
                              <a:rPr lang="en-US" altLang="ja-JP" sz="3600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</m:d>
                        <m:r>
                          <a:rPr lang="en-US" altLang="ja-JP" sz="36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</m:den>
                    </m:f>
                  </m:oMath>
                </a14:m>
                <a:endParaRPr lang="ja-JP" altLang="en-US" sz="36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34" y="5302761"/>
                <a:ext cx="4854214" cy="934551"/>
              </a:xfrm>
              <a:prstGeom prst="rect">
                <a:avLst/>
              </a:prstGeom>
              <a:blipFill rotWithShape="1">
                <a:blip r:embed="rId3"/>
                <a:stretch>
                  <a:fillRect l="-2136" b="-39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グループ化 11"/>
          <p:cNvGrpSpPr/>
          <p:nvPr/>
        </p:nvGrpSpPr>
        <p:grpSpPr>
          <a:xfrm>
            <a:off x="5004048" y="4581128"/>
            <a:ext cx="3600400" cy="576064"/>
            <a:chOff x="5004048" y="4581128"/>
            <a:chExt cx="3600400" cy="576064"/>
          </a:xfrm>
        </p:grpSpPr>
        <p:cxnSp>
          <p:nvCxnSpPr>
            <p:cNvPr id="10" name="直線コネクタ 9"/>
            <p:cNvCxnSpPr/>
            <p:nvPr/>
          </p:nvCxnSpPr>
          <p:spPr>
            <a:xfrm flipV="1">
              <a:off x="5004048" y="4581128"/>
              <a:ext cx="720080" cy="5760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V="1">
              <a:off x="7884368" y="4581128"/>
              <a:ext cx="720080" cy="5760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407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周波数応答の計算</a:t>
            </a:r>
            <a:r>
              <a:rPr lang="ja-JP" altLang="en-US" sz="2800" dirty="0"/>
              <a:t>（複素数活用）</a:t>
            </a:r>
            <a:r>
              <a:rPr lang="ja-JP" altLang="en-US" dirty="0"/>
              <a:t>　</a:t>
            </a:r>
            <a:r>
              <a:rPr lang="en-US" altLang="ja-JP" dirty="0" smtClean="0"/>
              <a:t>3/3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988840"/>
                <a:ext cx="8229600" cy="4119736"/>
              </a:xfrm>
            </p:spPr>
            <p:txBody>
              <a:bodyPr/>
              <a:lstStyle/>
              <a:p>
                <a:pPr marL="514350" indent="-514350">
                  <a:buFont typeface="+mj-ea"/>
                  <a:buAutoNum type="circleNumDbPlain" startAt="4"/>
                </a:pPr>
                <a:r>
                  <a:rPr lang="ja-JP" altLang="en-US" dirty="0" smtClean="0"/>
                  <a:t>右辺→極形式</a:t>
                </a:r>
                <a:endParaRPr kumimoji="1" lang="en-US" altLang="ja-JP" dirty="0" smtClean="0"/>
              </a:p>
              <a:p>
                <a:pPr marL="400050" lvl="1" indent="0">
                  <a:buNone/>
                </a:pPr>
                <a:r>
                  <a:rPr lang="ja-JP" altLang="en-US" sz="2400" dirty="0" smtClean="0"/>
                  <a:t>分母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</a:rPr>
                          <m:t>𝑘</m:t>
                        </m:r>
                        <m:r>
                          <a:rPr lang="en-US" altLang="ja-JP" sz="2400" i="1">
                            <a:latin typeface="Cambria Math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2400" i="1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Ω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ja-JP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ja-JP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altLang="ja-JP" sz="2400" i="1">
                            <a:solidFill>
                              <a:srgbClr val="FF00FF"/>
                            </a:solidFill>
                            <a:latin typeface="Cambria Math"/>
                          </a:rPr>
                          <m:t>Ω</m:t>
                        </m:r>
                      </m:e>
                    </m:d>
                    <m:r>
                      <a:rPr lang="en-US" altLang="ja-JP" sz="2400" i="1">
                        <a:solidFill>
                          <a:srgbClr val="7030A0"/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lang="en-US" altLang="ja-JP" sz="2400" i="1" dirty="0" smtClean="0">
                  <a:solidFill>
                    <a:srgbClr val="7030A0"/>
                  </a:solidFill>
                  <a:latin typeface="Cambria Math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ja-JP" sz="240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ja-JP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2400" i="1">
                                          <a:solidFill>
                                            <a:srgbClr val="FF00FF"/>
                                          </a:solidFill>
                                          <a:latin typeface="Cambria Math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ja-JP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4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2400" i="1">
                                      <a:solidFill>
                                        <a:srgbClr val="FF00FF"/>
                                      </a:solidFill>
                                      <a:latin typeface="Cambria Math"/>
                                    </a:rPr>
                                    <m:t>Ω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ja-JP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p>
                        <m:sSup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24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ja-JP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ja-JP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2400">
                                          <a:latin typeface="Cambria Math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𝑐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2400" i="1">
                                          <a:solidFill>
                                            <a:srgbClr val="FF00FF"/>
                                          </a:solidFill>
                                          <a:latin typeface="Cambria Math"/>
                                        </a:rPr>
                                        <m:t>Ω</m:t>
                                      </m:r>
                                    </m:num>
                                    <m:den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400" i="1">
                                              <a:solidFill>
                                                <a:srgbClr val="FF00FF"/>
                                              </a:solidFill>
                                              <a:latin typeface="Cambria Math"/>
                                            </a:rPr>
                                            <m:t>Ω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func>
                            </m:e>
                          </m:d>
                        </m:sup>
                      </m:sSup>
                    </m:oMath>
                  </m:oMathPara>
                </a14:m>
                <a:endParaRPr lang="en-US" altLang="ja-JP" sz="2400" i="1" dirty="0" smtClean="0">
                  <a:latin typeface="Cambria Math"/>
                </a:endParaRPr>
              </a:p>
              <a:p>
                <a:pPr marL="400050" lvl="1" indent="0">
                  <a:buNone/>
                </a:pPr>
                <a:r>
                  <a:rPr lang="ja-JP" altLang="en-US" sz="2400" dirty="0" smtClean="0"/>
                  <a:t>∴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𝑅</m:t>
                    </m:r>
                    <m:sSup>
                      <m:sSup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ja-JP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𝜙</m:t>
                        </m:r>
                      </m:sup>
                    </m:sSup>
                    <m:r>
                      <a:rPr lang="en-US" altLang="ja-JP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ja-JP" altLang="en-US" sz="2400" i="1">
                            <a:latin typeface="Cambria Math"/>
                          </a:rPr>
                          <m:t>分母</m:t>
                        </m:r>
                      </m:den>
                    </m:f>
                    <m:r>
                      <a:rPr lang="en-US" altLang="ja-JP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24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ja-JP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altLang="ja-JP" sz="24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ja-JP" sz="2400" i="1">
                                        <a:latin typeface="Cambria Math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400" i="1">
                                            <a:solidFill>
                                              <a:srgbClr val="FF00FF"/>
                                            </a:solidFill>
                                            <a:latin typeface="Cambria Math"/>
                                          </a:rPr>
                                          <m:t>Ω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ja-JP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sz="240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ja-JP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ja-JP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i="1">
                                        <a:latin typeface="Cambria Math"/>
                                      </a:rPr>
                                      <m:t>𝑐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2400" i="1">
                                        <a:solidFill>
                                          <a:srgbClr val="FF00FF"/>
                                        </a:solidFill>
                                        <a:latin typeface="Cambria Math"/>
                                      </a:rPr>
                                      <m:t>Ω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ja-JP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en-US" altLang="ja-JP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ja-JP" sz="2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𝑖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ja-JP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ja-JP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 sz="2400">
                                        <a:latin typeface="Cambria Math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US" altLang="ja-JP" sz="2400" i="1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fNam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/>
                                      </a:rPr>
                                      <m:t>𝑐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2400" i="1">
                                        <a:solidFill>
                                          <a:srgbClr val="FF00FF"/>
                                        </a:solidFill>
                                        <a:latin typeface="Cambria Math"/>
                                      </a:rPr>
                                      <m:t>Ω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altLang="ja-JP" sz="24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ja-JP" sz="2400" i="1">
                                        <a:latin typeface="Cambria Math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400" i="1">
                                            <a:solidFill>
                                              <a:srgbClr val="FF00FF"/>
                                            </a:solidFill>
                                            <a:latin typeface="Cambria Math"/>
                                          </a:rPr>
                                          <m:t>Ω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func>
                          </m:e>
                        </m:d>
                      </m:sup>
                    </m:sSup>
                  </m:oMath>
                </a14:m>
                <a:endParaRPr kumimoji="1" lang="en-US" altLang="ja-JP" sz="2400" dirty="0" smtClean="0"/>
              </a:p>
              <a:p>
                <a:pPr lvl="3" indent="-342900"/>
                <a:endParaRPr kumimoji="1" lang="en-US" altLang="ja-JP" sz="1600" dirty="0" smtClean="0"/>
              </a:p>
              <a:p>
                <a:pPr marL="514350" indent="-514350">
                  <a:buFont typeface="+mj-ea"/>
                  <a:buAutoNum type="circleNumDbPlain" startAt="4"/>
                </a:pPr>
                <a:r>
                  <a:rPr lang="ja-JP" altLang="en-US" dirty="0" smtClean="0"/>
                  <a:t>周波数応答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988840"/>
                <a:ext cx="8229600" cy="4119736"/>
              </a:xfrm>
              <a:blipFill rotWithShape="1">
                <a:blip r:embed="rId2"/>
                <a:stretch>
                  <a:fillRect l="-741" t="-23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1922350" y="1124744"/>
                <a:ext cx="3786486" cy="838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ja-JP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2400" i="1">
                                      <a:solidFill>
                                        <a:srgbClr val="FF00FF"/>
                                      </a:solidFill>
                                      <a:latin typeface="Cambria Math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ja-JP" sz="2400" i="1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2400" i="1">
                                  <a:solidFill>
                                    <a:srgbClr val="FF00FF"/>
                                  </a:solidFill>
                                  <a:latin typeface="Cambria Math"/>
                                </a:rPr>
                                <m:t>Ω</m:t>
                              </m:r>
                            </m:e>
                          </m:d>
                          <m:r>
                            <a:rPr lang="en-US" altLang="ja-JP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350" y="1124744"/>
                <a:ext cx="3786486" cy="8384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5724128" y="1340768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/>
              <a:buChar char="ç"/>
            </a:pPr>
            <a:r>
              <a:rPr kumimoji="1" lang="ja-JP" altLang="en-US" sz="2400" dirty="0" smtClean="0">
                <a:solidFill>
                  <a:schemeClr val="accent2"/>
                </a:solidFill>
                <a:sym typeface="Wingdings" pitchFamily="2" charset="2"/>
              </a:rPr>
              <a:t>複素振幅</a:t>
            </a:r>
            <a:r>
              <a:rPr lang="ja-JP" altLang="en-US" sz="2400" dirty="0">
                <a:solidFill>
                  <a:schemeClr val="accent2"/>
                </a:solidFill>
                <a:sym typeface="Wingdings" pitchFamily="2" charset="2"/>
              </a:rPr>
              <a:t>という</a:t>
            </a:r>
            <a:endParaRPr kumimoji="1" lang="en-US" altLang="ja-JP" sz="2400" dirty="0" smtClean="0">
              <a:solidFill>
                <a:schemeClr val="accent2"/>
              </a:solidFill>
              <a:sym typeface="Wingdings" pitchFamily="2" charset="2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214192" y="3645024"/>
            <a:ext cx="4094112" cy="835140"/>
            <a:chOff x="3707904" y="4322052"/>
            <a:chExt cx="4094112" cy="835140"/>
          </a:xfrm>
        </p:grpSpPr>
        <p:sp>
          <p:nvSpPr>
            <p:cNvPr id="8" name="正方形/長方形 7"/>
            <p:cNvSpPr/>
            <p:nvPr/>
          </p:nvSpPr>
          <p:spPr>
            <a:xfrm>
              <a:off x="3707904" y="4437112"/>
              <a:ext cx="2088232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073824" y="4322052"/>
              <a:ext cx="1728192" cy="50405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3151865" y="4869160"/>
                <a:ext cx="5236559" cy="12819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ja-JP" sz="2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24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ja-JP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2400" i="1">
                                  <a:solidFill>
                                    <a:srgbClr val="FF00FF"/>
                                  </a:solidFill>
                                  <a:latin typeface="Cambria Math"/>
                                </a:rPr>
                                <m:t>Ω</m:t>
                              </m:r>
                              <m:r>
                                <m:rPr>
                                  <m:brk m:alnAt="7"/>
                                </m:rPr>
                                <a:rPr kumimoji="1" lang="en-US" altLang="ja-JP" sz="2400" b="0" i="1" smtClean="0">
                                  <a:latin typeface="Cambria Math"/>
                                </a:rPr>
                                <m:t>)</m:t>
                              </m:r>
                              <m:r>
                                <a:rPr kumimoji="1" lang="en-US" altLang="ja-JP" sz="2400" b="0" i="1" smtClean="0">
                                  <a:latin typeface="Cambria Math"/>
                                </a:rPr>
                                <m:t>=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400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altLang="ja-JP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24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ja-JP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ja-JP" sz="24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ja-JP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ja-JP" sz="2400" i="1">
                                                      <a:solidFill>
                                                        <a:srgbClr val="FF00FF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Ω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ja-JP" sz="2400" i="1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ja-JP" sz="24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2400" i="1">
                                                  <a:latin typeface="Cambria Math"/>
                                                </a:rPr>
                                                <m:t>𝑐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ja-JP" sz="2400" i="1">
                                                  <a:solidFill>
                                                    <a:srgbClr val="FF00FF"/>
                                                  </a:solidFill>
                                                  <a:latin typeface="Cambria Math"/>
                                                </a:rPr>
                                                <m:t>Ω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ja-JP" altLang="en-US" sz="2400" i="1">
                                  <a:latin typeface="Cambria Math"/>
                                </a:rPr>
                                <m:t>（</m:t>
                              </m:r>
                              <m:r>
                                <a:rPr lang="ja-JP" altLang="en-US" sz="2400" i="1" smtClean="0">
                                  <a:latin typeface="Cambria Math"/>
                                </a:rPr>
                                <m:t>振幅</m:t>
                              </m:r>
                              <m:r>
                                <a:rPr lang="ja-JP" altLang="en-US" sz="2400" b="0" i="1" smtClean="0">
                                  <a:latin typeface="Cambria Math"/>
                                </a:rPr>
                                <m:t>比</m:t>
                              </m:r>
                              <m:r>
                                <a:rPr lang="ja-JP" altLang="en-US" sz="2400" i="1">
                                  <a:latin typeface="Cambria Math"/>
                                </a:rPr>
                                <m:t>）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𝜙</m:t>
                              </m:r>
                              <m:r>
                                <a:rPr kumimoji="1" lang="en-US" altLang="ja-JP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2400" i="1">
                                  <a:solidFill>
                                    <a:srgbClr val="FF00FF"/>
                                  </a:solidFill>
                                  <a:latin typeface="Cambria Math"/>
                                </a:rPr>
                                <m:t>Ω</m:t>
                              </m:r>
                              <m:r>
                                <a:rPr kumimoji="1" lang="en-US" altLang="ja-JP" sz="2400" b="0" i="1" smtClean="0">
                                  <a:latin typeface="Cambria Math"/>
                                </a:rPr>
                                <m:t>)=</m:t>
                              </m:r>
                            </m:e>
                            <m:e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ja-JP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ja-JP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2400">
                                          <a:latin typeface="Cambria Math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ja-JP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𝑐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2400" i="1">
                                          <a:solidFill>
                                            <a:srgbClr val="FF00FF"/>
                                          </a:solidFill>
                                          <a:latin typeface="Cambria Math"/>
                                        </a:rPr>
                                        <m:t>Ω</m:t>
                                      </m:r>
                                    </m:num>
                                    <m:den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400" i="1">
                                              <a:solidFill>
                                                <a:srgbClr val="FF00FF"/>
                                              </a:solidFill>
                                              <a:latin typeface="Cambria Math"/>
                                            </a:rPr>
                                            <m:t>Ω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ja-JP" altLang="en-US" sz="2400" i="1">
                                  <a:latin typeface="Cambria Math"/>
                                </a:rPr>
                                <m:t>（</m:t>
                              </m:r>
                              <m:r>
                                <a:rPr lang="ja-JP" altLang="en-US" sz="2400" i="1" smtClean="0">
                                  <a:latin typeface="Cambria Math"/>
                                </a:rPr>
                                <m:t>位相差</m:t>
                              </m:r>
                              <m:r>
                                <a:rPr lang="ja-JP" altLang="en-US" sz="2400" i="1">
                                  <a:latin typeface="Cambria Math"/>
                                </a:rPr>
                                <m:t>）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2400" dirty="0" smtClean="0"/>
                  <a:t>　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65" y="4869160"/>
                <a:ext cx="5236559" cy="12819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2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３つの基本振動数</a:t>
            </a:r>
            <a:r>
              <a:rPr kumimoji="1" lang="ja-JP" altLang="en-US" sz="4000" dirty="0" smtClean="0"/>
              <a:t>（通説に</a:t>
            </a:r>
            <a:r>
              <a:rPr lang="ja-JP" altLang="en-US" sz="4000" dirty="0"/>
              <a:t>ご用心</a:t>
            </a:r>
            <a:r>
              <a:rPr kumimoji="1" lang="ja-JP" altLang="en-US" sz="4000" dirty="0" smtClean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4149080"/>
                <a:ext cx="7931224" cy="1656184"/>
              </a:xfrm>
            </p:spPr>
            <p:txBody>
              <a:bodyPr/>
              <a:lstStyle/>
              <a:p>
                <a:r>
                  <a:rPr lang="ja-JP" altLang="en-US" sz="2800" dirty="0"/>
                  <a:t>通説</a:t>
                </a:r>
                <a:r>
                  <a:rPr kumimoji="1" lang="ja-JP" altLang="en-US" sz="2800" dirty="0" smtClean="0"/>
                  <a:t>１</a:t>
                </a:r>
                <a:r>
                  <a:rPr kumimoji="1" lang="en-US" altLang="ja-JP" sz="2800" dirty="0" smtClean="0"/>
                  <a:t>…</a:t>
                </a:r>
                <a:r>
                  <a:rPr lang="ja-JP" altLang="en-US" sz="2800" dirty="0" smtClean="0"/>
                  <a:t>外力がないと固有振動数で揺れる</a:t>
                </a:r>
                <a:endParaRPr lang="en-US" altLang="ja-JP" sz="2800" dirty="0" smtClean="0"/>
              </a:p>
              <a:p>
                <a:r>
                  <a:rPr lang="ja-JP" altLang="en-US" sz="2800" dirty="0" smtClean="0"/>
                  <a:t>通説２</a:t>
                </a:r>
                <a:r>
                  <a:rPr lang="en-US" altLang="ja-JP" sz="2800" dirty="0" smtClean="0"/>
                  <a:t>…</a:t>
                </a:r>
                <a:r>
                  <a:rPr lang="ja-JP" altLang="en-US" sz="2800" dirty="0" smtClean="0"/>
                  <a:t>共振は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/>
                      </a:rPr>
                      <m:t>Ω</m:t>
                    </m:r>
                    <m:r>
                      <a:rPr lang="en-US" altLang="ja-JP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sz="2800" dirty="0" smtClean="0"/>
                  <a:t> </a:t>
                </a:r>
                <a:r>
                  <a:rPr lang="ja-JP" altLang="en-US" sz="2400" dirty="0" smtClean="0"/>
                  <a:t>（固有振動数）</a:t>
                </a:r>
                <a:r>
                  <a:rPr lang="ja-JP" altLang="en-US" sz="2800" dirty="0" smtClean="0"/>
                  <a:t>で起こる</a:t>
                </a:r>
                <a:endParaRPr lang="en-US" altLang="ja-JP" sz="2800" dirty="0" smtClean="0"/>
              </a:p>
              <a:p>
                <a:r>
                  <a:rPr lang="ja-JP" altLang="en-US" sz="2800" dirty="0" smtClean="0"/>
                  <a:t>通説３</a:t>
                </a:r>
                <a:r>
                  <a:rPr lang="en-US" altLang="ja-JP" sz="2800" dirty="0" smtClean="0"/>
                  <a:t>…</a:t>
                </a:r>
                <a:r>
                  <a:rPr lang="ja-JP" altLang="en-US" sz="2800" dirty="0"/>
                  <a:t>共振は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>
                        <a:latin typeface="Cambria Math"/>
                      </a:rPr>
                      <m:t>Ω</m:t>
                    </m:r>
                    <m:r>
                      <a:rPr lang="en-US" altLang="ja-JP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ja-JP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ja-JP" altLang="en-US" sz="2800" dirty="0"/>
                  <a:t> </a:t>
                </a:r>
                <a:r>
                  <a:rPr lang="ja-JP" altLang="en-US" sz="2400" dirty="0" smtClean="0"/>
                  <a:t>（減衰振動数</a:t>
                </a:r>
                <a:r>
                  <a:rPr lang="ja-JP" altLang="en-US" sz="2400" dirty="0"/>
                  <a:t>）</a:t>
                </a:r>
                <a:r>
                  <a:rPr lang="ja-JP" altLang="en-US" sz="2800" dirty="0"/>
                  <a:t>で</a:t>
                </a:r>
                <a:r>
                  <a:rPr lang="ja-JP" altLang="en-US" sz="2800" dirty="0" smtClean="0"/>
                  <a:t>起こる</a:t>
                </a:r>
                <a:endParaRPr kumimoji="1" lang="en-US" altLang="ja-JP" sz="2800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4149080"/>
                <a:ext cx="7931224" cy="1656184"/>
              </a:xfrm>
              <a:blipFill rotWithShape="1">
                <a:blip r:embed="rId2"/>
                <a:stretch>
                  <a:fillRect l="-769" t="-4797" b="-36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0676429"/>
                  </p:ext>
                </p:extLst>
              </p:nvPr>
            </p:nvGraphicFramePr>
            <p:xfrm>
              <a:off x="755576" y="1916832"/>
              <a:ext cx="7632848" cy="204548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16224"/>
                    <a:gridCol w="2376264"/>
                    <a:gridCol w="2736304"/>
                    <a:gridCol w="504056"/>
                  </a:tblGrid>
                  <a:tr h="648072">
                    <a:tc rowSpan="2"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自由振動</a:t>
                          </a:r>
                          <a:endParaRPr kumimoji="1" lang="en-US" altLang="ja-JP" sz="2000" dirty="0" smtClean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ja-JP" sz="20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ja-JP" sz="2000" b="0" i="1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固有振動数</a:t>
                          </a:r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400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/>
                            <a:t>大</a:t>
                          </a:r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648072"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減衰振動の振動数</a:t>
                          </a:r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400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ja-JP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b="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kumimoji="1" lang="en-US" altLang="ja-JP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/>
                                        </a:rPr>
                                        <m:t>𝜁</m:t>
                                      </m:r>
                                    </m:e>
                                    <m:sup>
                                      <m:r>
                                        <a:rPr kumimoji="1" lang="en-US" altLang="ja-JP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oMath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/>
                            <a:t>中</a:t>
                          </a:r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749341"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強制振動</a:t>
                          </a:r>
                          <a:endParaRPr kumimoji="1" lang="en-US" altLang="ja-JP" sz="2000" dirty="0" smtClean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ja-JP" sz="20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ja-JP" sz="20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kumimoji="1" lang="en-US" altLang="ja-JP" sz="2000" b="0" i="1" smtClean="0">
                                    <a:latin typeface="Cambria Math"/>
                                  </a:rPr>
                                  <m:t>𝐴</m:t>
                                </m:r>
                                <m:func>
                                  <m:funcPr>
                                    <m:ctrlPr>
                                      <a:rPr kumimoji="1" lang="en-US" altLang="ja-JP" sz="2000" b="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sz="2000" b="0" i="0" smtClean="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sz="2000" b="0" i="0" smtClean="0">
                                        <a:latin typeface="Cambria Math"/>
                                      </a:rPr>
                                      <m:t>Ω</m:t>
                                    </m:r>
                                    <m:r>
                                      <a:rPr kumimoji="1" lang="en-US" altLang="ja-JP" sz="20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ja-JP" altLang="en-US" sz="2000" dirty="0" smtClean="0"/>
                            <a:t>共振点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/>
                                </a:rPr>
                                <m:t>Ω</m:t>
                              </m:r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ja-JP" sz="2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US" altLang="ja-JP" sz="2000" dirty="0" smtClean="0"/>
                        </a:p>
                        <a:p>
                          <a:r>
                            <a:rPr lang="ja-JP" altLang="en-US" sz="2000" dirty="0" smtClean="0"/>
                            <a:t>（共振曲線のピーク）</a:t>
                          </a:r>
                          <a:endParaRPr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400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ja-JP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b="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2400" b="0" i="1" smtClean="0">
                                      <a:latin typeface="Cambria Math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kumimoji="1" lang="en-US" altLang="ja-JP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/>
                                        </a:rPr>
                                        <m:t>𝜁</m:t>
                                      </m:r>
                                    </m:e>
                                    <m:sup>
                                      <m:r>
                                        <a:rPr kumimoji="1" lang="en-US" altLang="ja-JP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oMath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/>
                            <a:t>小</a:t>
                          </a:r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0676429"/>
                  </p:ext>
                </p:extLst>
              </p:nvPr>
            </p:nvGraphicFramePr>
            <p:xfrm>
              <a:off x="755576" y="1916832"/>
              <a:ext cx="7632848" cy="204548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16224"/>
                    <a:gridCol w="2376264"/>
                    <a:gridCol w="2736304"/>
                    <a:gridCol w="504056"/>
                  </a:tblGrid>
                  <a:tr h="648072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302" r="-278550" b="-64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固有振動数</a:t>
                          </a:r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60579" r="-18708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/>
                            <a:t>大</a:t>
                          </a:r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648072"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ja-JP" altLang="en-US" sz="2000" dirty="0" smtClean="0"/>
                            <a:t>減衰振動の振動数</a:t>
                          </a:r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60579" t="-99065" r="-18708" b="-128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/>
                            <a:t>中</a:t>
                          </a:r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74934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302" t="-173171" r="-278550" b="-113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85347" t="-173171" r="-137018" b="-113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60579" t="-173171" r="-18708" b="-113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/>
                            <a:t>小</a:t>
                          </a:r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547664" y="1198813"/>
                <a:ext cx="5976664" cy="574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𝜁</m:t>
                      </m:r>
                      <m:sSub>
                        <m:sSubPr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ja-JP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ja-JP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sub/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ja-JP" altLang="en-US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198813"/>
                <a:ext cx="5976664" cy="57400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013045" y="5756191"/>
                <a:ext cx="7045903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減衰があると（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/>
                      </a:rPr>
                      <m:t>𝜁</m:t>
                    </m:r>
                    <m:r>
                      <a:rPr lang="en-US" altLang="ja-JP" sz="2800" b="0" i="1" smtClean="0">
                        <a:latin typeface="Cambria Math"/>
                      </a:rPr>
                      <m:t>≠0</m:t>
                    </m:r>
                  </m:oMath>
                </a14:m>
                <a:r>
                  <a:rPr lang="ja-JP" altLang="en-US" sz="2800" dirty="0" smtClean="0"/>
                  <a:t>），これら通説は全て嘘！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45" y="5756191"/>
                <a:ext cx="7045903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1038" t="-15116" r="-1125" b="-279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1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「周波数応答」のまとめ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123728" y="1268760"/>
                <a:ext cx="5256584" cy="64633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ja-JP" sz="36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3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3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𝑘𝑥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solidFill>
                                <a:srgbClr val="FF00FF"/>
                              </a:solidFill>
                              <a:latin typeface="Cambria Math"/>
                            </a:rPr>
                            <m:t>Ω</m:t>
                          </m:r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1268760"/>
                <a:ext cx="5256584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23" y="2021961"/>
            <a:ext cx="3097845" cy="243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91" y="2056681"/>
            <a:ext cx="2428853" cy="248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333147" y="4539337"/>
                <a:ext cx="4238853" cy="973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𝑅</m:t>
                      </m:r>
                      <m:r>
                        <m:rPr>
                          <m:brk m:alnAt="7"/>
                        </m:rPr>
                        <a:rPr lang="en-US" altLang="ja-JP" sz="2400" i="1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solidFill>
                            <a:srgbClr val="FF00FF"/>
                          </a:solidFill>
                          <a:latin typeface="Cambria Math"/>
                        </a:rPr>
                        <m:t>Ω</m:t>
                      </m:r>
                      <m:r>
                        <m:rPr>
                          <m:brk m:alnAt="7"/>
                        </m:rPr>
                        <a:rPr lang="en-US" altLang="ja-JP" sz="2400" i="1">
                          <a:latin typeface="Cambria Math"/>
                        </a:rPr>
                        <m:t>)</m:t>
                      </m:r>
                      <m:r>
                        <a:rPr lang="en-US" altLang="ja-JP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ja-JP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2400" i="1">
                                              <a:solidFill>
                                                <a:srgbClr val="FF00FF"/>
                                              </a:solidFill>
                                              <a:latin typeface="Cambria Math"/>
                                            </a:rPr>
                                            <m:t>Ω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sz="24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ja-JP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2400" i="1">
                                          <a:latin typeface="Cambria Math"/>
                                        </a:rPr>
                                        <m:t>𝑐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2400" i="1">
                                          <a:solidFill>
                                            <a:srgbClr val="FF00FF"/>
                                          </a:solidFill>
                                          <a:latin typeface="Cambria Math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7" y="4539337"/>
                <a:ext cx="4238853" cy="9730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4957487" y="4560668"/>
                <a:ext cx="3574953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solidFill>
                            <a:srgbClr val="0000FF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altLang="ja-JP" sz="2400" i="1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solidFill>
                            <a:srgbClr val="FF00FF"/>
                          </a:solidFill>
                          <a:latin typeface="Cambria Math"/>
                        </a:rPr>
                        <m:t>Ω</m:t>
                      </m:r>
                      <m:r>
                        <a:rPr lang="en-US" altLang="ja-JP" sz="2400" i="1">
                          <a:latin typeface="Cambria Math"/>
                        </a:rPr>
                        <m:t>)=</m:t>
                      </m:r>
                      <m:r>
                        <a:rPr lang="en-US" altLang="ja-JP" sz="2400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func>
                        <m:func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2400" i="1">
                                  <a:solidFill>
                                    <a:srgbClr val="FF00FF"/>
                                  </a:solidFill>
                                  <a:latin typeface="Cambria Math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altLang="ja-JP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altLang="ja-JP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2400" i="1">
                                      <a:solidFill>
                                        <a:srgbClr val="FF00FF"/>
                                      </a:solidFill>
                                      <a:latin typeface="Cambria Math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altLang="ja-JP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487" y="4560668"/>
                <a:ext cx="3574953" cy="7862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971600" y="5631631"/>
                <a:ext cx="40020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※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𝐴</m:t>
                    </m:r>
                    <m:r>
                      <a:rPr lang="en-US" altLang="ja-JP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ja-JP" alt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で計算したので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𝐴</m:t>
                    </m:r>
                    <m:r>
                      <a:rPr lang="en-US" altLang="ja-JP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ja-JP" alt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倍</a:t>
                </a:r>
                <a:endParaRPr lang="ja-JP" alt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631631"/>
                <a:ext cx="4002058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283" t="-14474" r="-137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テキスト ボックス 13"/>
          <p:cNvSpPr txBox="1"/>
          <p:nvPr/>
        </p:nvSpPr>
        <p:spPr>
          <a:xfrm>
            <a:off x="7060264" y="5636758"/>
            <a:ext cx="164820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</a:t>
            </a:r>
            <a:r>
              <a:rPr kumimoji="1"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実習あり</a:t>
            </a:r>
            <a:endParaRPr kumimoji="1" lang="ja-JP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1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実習（</a:t>
            </a:r>
            <a:r>
              <a:rPr kumimoji="1" lang="en-US" altLang="ja-JP" dirty="0" smtClean="0"/>
              <a:t>vib7h_C3.xls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6" y="1295400"/>
            <a:ext cx="6438792" cy="5029200"/>
          </a:xfr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4139953" y="1404183"/>
            <a:ext cx="4896543" cy="2528873"/>
            <a:chOff x="1041606" y="4733736"/>
            <a:chExt cx="4896543" cy="2528873"/>
          </a:xfrm>
        </p:grpSpPr>
        <p:sp>
          <p:nvSpPr>
            <p:cNvPr id="8" name="角丸四角形 7"/>
            <p:cNvSpPr/>
            <p:nvPr/>
          </p:nvSpPr>
          <p:spPr>
            <a:xfrm>
              <a:off x="1041606" y="4733736"/>
              <a:ext cx="4896543" cy="2528873"/>
            </a:xfrm>
            <a:prstGeom prst="roundRect">
              <a:avLst>
                <a:gd name="adj" fmla="val 6414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just">
                <a:lnSpc>
                  <a:spcPct val="150000"/>
                </a:lnSpc>
              </a:pPr>
              <a:r>
                <a:rPr lang="ja-JP" altLang="en-US" sz="2200" dirty="0" smtClean="0"/>
                <a:t>「</a:t>
              </a:r>
              <a:r>
                <a:rPr lang="ja-JP" altLang="en-US" sz="2200" dirty="0" smtClean="0">
                  <a:solidFill>
                    <a:schemeClr val="accent3">
                      <a:lumMod val="75000"/>
                    </a:schemeClr>
                  </a:solidFill>
                </a:rPr>
                <a:t>ゲイン線図と位相線図</a:t>
              </a:r>
              <a:r>
                <a:rPr lang="ja-JP" altLang="en-US" sz="2200" dirty="0" smtClean="0"/>
                <a:t>」の</a:t>
              </a:r>
              <a:r>
                <a:rPr lang="en-US" altLang="ja-JP" sz="2200" dirty="0" smtClean="0">
                  <a:solidFill>
                    <a:srgbClr val="FF0000"/>
                  </a:solidFill>
                </a:rPr>
                <a:t>A</a:t>
              </a:r>
              <a:r>
                <a:rPr lang="ja-JP" altLang="en-US" sz="2200" dirty="0" smtClean="0">
                  <a:solidFill>
                    <a:srgbClr val="FF0000"/>
                  </a:solidFill>
                </a:rPr>
                <a:t>＊</a:t>
              </a:r>
              <a:r>
                <a:rPr lang="en-US" altLang="ja-JP" sz="2200" dirty="0" smtClean="0">
                  <a:solidFill>
                    <a:srgbClr val="FF0000"/>
                  </a:solidFill>
                </a:rPr>
                <a:t>R(Ω)</a:t>
              </a:r>
              <a:r>
                <a:rPr lang="ja-JP" altLang="en-US" sz="2200" dirty="0" smtClean="0"/>
                <a:t>の値と，シート</a:t>
              </a:r>
              <a:r>
                <a:rPr lang="ja-JP" altLang="en-US" sz="2200" dirty="0"/>
                <a:t>「</a:t>
              </a:r>
              <a:r>
                <a:rPr lang="ja-JP" altLang="en-US" sz="2200" dirty="0" smtClean="0">
                  <a:solidFill>
                    <a:schemeClr val="accent3">
                      <a:lumMod val="75000"/>
                    </a:schemeClr>
                  </a:solidFill>
                </a:rPr>
                <a:t>調和応答</a:t>
              </a:r>
              <a:r>
                <a:rPr lang="ja-JP" altLang="en-US" sz="2200" dirty="0" smtClean="0"/>
                <a:t>」の</a:t>
              </a:r>
              <a:r>
                <a:rPr lang="ja-JP" altLang="en-US" sz="2200" dirty="0">
                  <a:solidFill>
                    <a:srgbClr val="FF0000"/>
                  </a:solidFill>
                </a:rPr>
                <a:t>最大</a:t>
              </a:r>
              <a:r>
                <a:rPr lang="ja-JP" altLang="en-US" sz="2200" dirty="0" smtClean="0">
                  <a:solidFill>
                    <a:srgbClr val="FF0000"/>
                  </a:solidFill>
                </a:rPr>
                <a:t>振幅</a:t>
              </a:r>
              <a:r>
                <a:rPr lang="ja-JP" altLang="en-US" sz="2200" dirty="0" smtClean="0"/>
                <a:t>を比較して，検算せよ．</a:t>
              </a:r>
              <a:endParaRPr lang="en-US" altLang="ja-JP" sz="2200" dirty="0" smtClean="0"/>
            </a:p>
            <a:p>
              <a:pPr algn="just">
                <a:lnSpc>
                  <a:spcPct val="150000"/>
                </a:lnSpc>
              </a:pPr>
              <a:r>
                <a:rPr lang="en-US" altLang="ja-JP" sz="2000" dirty="0" smtClean="0">
                  <a:solidFill>
                    <a:schemeClr val="accent2"/>
                  </a:solidFill>
                </a:rPr>
                <a:t>※</a:t>
              </a:r>
              <a:r>
                <a:rPr lang="ja-JP" altLang="en-US" sz="2000" dirty="0" smtClean="0">
                  <a:solidFill>
                    <a:schemeClr val="accent2"/>
                  </a:solidFill>
                </a:rPr>
                <a:t>「調和応答」の誤差は，時間刻みによる</a:t>
              </a:r>
              <a:endParaRPr lang="en-US" altLang="ja-JP" sz="20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043607" y="4733736"/>
              <a:ext cx="8002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solidFill>
                    <a:schemeClr val="accent2"/>
                  </a:solidFill>
                </a:rPr>
                <a:t>課題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2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外力の種類（テスト入力）　</a:t>
            </a:r>
            <a:r>
              <a:rPr lang="en-US" altLang="ja-JP" dirty="0" smtClean="0"/>
              <a:t>1/2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9" b="3882"/>
          <a:stretch/>
        </p:blipFill>
        <p:spPr>
          <a:xfrm>
            <a:off x="854294" y="1909207"/>
            <a:ext cx="6670034" cy="2815937"/>
          </a:xfrm>
        </p:spPr>
      </p:pic>
      <p:sp>
        <p:nvSpPr>
          <p:cNvPr id="7" name="テキスト プレースホルダー 6"/>
          <p:cNvSpPr>
            <a:spLocks noGrp="1"/>
          </p:cNvSpPr>
          <p:nvPr>
            <p:ph type="body" sz="half" idx="2"/>
          </p:nvPr>
        </p:nvSpPr>
        <p:spPr>
          <a:xfrm>
            <a:off x="457200" y="1124744"/>
            <a:ext cx="8229600" cy="591344"/>
          </a:xfrm>
        </p:spPr>
        <p:txBody>
          <a:bodyPr/>
          <a:lstStyle/>
          <a:p>
            <a:r>
              <a:rPr kumimoji="1" lang="ja-JP" altLang="en-US" dirty="0" smtClean="0"/>
              <a:t>現実の外力は，これらとは違う．（単純化）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79400" y="3330383"/>
            <a:ext cx="1019316" cy="649188"/>
          </a:xfrm>
          <a:prstGeom prst="wedgeEllipseCallout">
            <a:avLst>
              <a:gd name="adj1" fmla="val 29929"/>
              <a:gd name="adj2" fmla="val -7675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ゴン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86948" y="3330383"/>
            <a:ext cx="1066652" cy="649188"/>
          </a:xfrm>
          <a:prstGeom prst="wedgeEllipseCallout">
            <a:avLst>
              <a:gd name="adj1" fmla="val -36580"/>
              <a:gd name="adj2" fmla="val -831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ズシ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787148" y="2060848"/>
            <a:ext cx="1728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solidFill>
                  <a:srgbClr val="FF0000"/>
                </a:solidFill>
              </a:rPr>
              <a:t>ブルブル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　ブルブル・</a:t>
            </a:r>
            <a:r>
              <a:rPr lang="ja-JP" altLang="en-US" sz="2000" dirty="0">
                <a:solidFill>
                  <a:srgbClr val="FF0000"/>
                </a:solidFill>
              </a:rPr>
              <a:t>・・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70091" y="479715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インパルス外力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290493" y="4797152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ステップ外力</a:t>
            </a:r>
            <a:endParaRPr kumimoji="1" lang="ja-JP" altLang="en-US" sz="24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983809" y="47971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調和外力</a:t>
            </a:r>
            <a:endParaRPr kumimoji="1" lang="en-US" altLang="ja-JP" sz="2400" dirty="0" smtClean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914134" y="4521314"/>
            <a:ext cx="1210588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調和＝</a:t>
            </a:r>
            <a:endParaRPr kumimoji="1" lang="en-US" altLang="ja-JP" sz="2000" dirty="0" smtClean="0"/>
          </a:p>
          <a:p>
            <a:r>
              <a:rPr lang="ja-JP" altLang="en-US" sz="2000" dirty="0"/>
              <a:t>正弦波状</a:t>
            </a:r>
            <a:endParaRPr kumimoji="1" lang="en-US" altLang="ja-JP" sz="2000" dirty="0" smtClean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467544" y="1844824"/>
            <a:ext cx="4824536" cy="4287381"/>
            <a:chOff x="467544" y="1844824"/>
            <a:chExt cx="4824536" cy="4287381"/>
          </a:xfrm>
        </p:grpSpPr>
        <p:sp>
          <p:nvSpPr>
            <p:cNvPr id="27" name="角丸四角形 26"/>
            <p:cNvSpPr/>
            <p:nvPr/>
          </p:nvSpPr>
          <p:spPr>
            <a:xfrm>
              <a:off x="467544" y="1844824"/>
              <a:ext cx="4824536" cy="3413993"/>
            </a:xfrm>
            <a:prstGeom prst="roundRect">
              <a:avLst>
                <a:gd name="adj" fmla="val 8009"/>
              </a:avLst>
            </a:prstGeom>
            <a:noFill/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55075" y="5301208"/>
              <a:ext cx="36247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solidFill>
                    <a:srgbClr val="0070C0"/>
                  </a:solidFill>
                </a:rPr>
                <a:t>自由振動と等価</a:t>
              </a:r>
              <a:endParaRPr kumimoji="1" lang="en-US" altLang="ja-JP" sz="2400" dirty="0" smtClean="0">
                <a:solidFill>
                  <a:srgbClr val="0070C0"/>
                </a:solidFill>
              </a:endParaRPr>
            </a:p>
            <a:p>
              <a:pPr algn="ctr"/>
              <a:r>
                <a:rPr kumimoji="1" lang="ja-JP" altLang="en-US" sz="2400" dirty="0" smtClean="0">
                  <a:solidFill>
                    <a:srgbClr val="0070C0"/>
                  </a:solidFill>
                  <a:sym typeface="Wingdings" pitchFamily="2" charset="2"/>
                </a:rPr>
                <a:t>∴固有値で６パターン解明</a:t>
              </a:r>
              <a:endParaRPr kumimoji="1" lang="ja-JP" altLang="en-US" sz="24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6579236" y="2766513"/>
            <a:ext cx="175189" cy="648072"/>
            <a:chOff x="6845083" y="2073042"/>
            <a:chExt cx="175189" cy="648072"/>
          </a:xfrm>
        </p:grpSpPr>
        <p:cxnSp>
          <p:nvCxnSpPr>
            <p:cNvPr id="44" name="直線矢印コネクタ 43"/>
            <p:cNvCxnSpPr/>
            <p:nvPr/>
          </p:nvCxnSpPr>
          <p:spPr>
            <a:xfrm>
              <a:off x="6845083" y="2120662"/>
              <a:ext cx="0" cy="60045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/>
            <p:nvPr/>
          </p:nvCxnSpPr>
          <p:spPr>
            <a:xfrm>
              <a:off x="7020272" y="2073042"/>
              <a:ext cx="0" cy="56387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663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《</a:t>
            </a:r>
            <a:r>
              <a:rPr lang="ja-JP" altLang="en-US" dirty="0" smtClean="0"/>
              <a:t>用語</a:t>
            </a:r>
            <a:r>
              <a:rPr lang="en-US" altLang="ja-JP" dirty="0" smtClean="0"/>
              <a:t>》</a:t>
            </a:r>
            <a:r>
              <a:rPr lang="ja-JP" altLang="en-US" dirty="0"/>
              <a:t> </a:t>
            </a:r>
            <a:r>
              <a:rPr lang="ja-JP" altLang="en-US" dirty="0" smtClean="0"/>
              <a:t>○○応答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5301208"/>
            <a:ext cx="8229600" cy="1023392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○○</a:t>
            </a:r>
            <a:r>
              <a:rPr lang="ja-JP" altLang="en-US" dirty="0"/>
              <a:t>外力</a:t>
            </a:r>
            <a:r>
              <a:rPr kumimoji="1" lang="ja-JP" altLang="en-US" dirty="0" smtClean="0"/>
              <a:t>に対する応答 </a:t>
            </a:r>
            <a:r>
              <a:rPr kumimoji="1" lang="en-US" altLang="ja-JP" dirty="0" smtClean="0">
                <a:sym typeface="Wingdings" pitchFamily="2" charset="2"/>
              </a:rPr>
              <a:t> </a:t>
            </a:r>
            <a:r>
              <a:rPr kumimoji="1" lang="ja-JP" altLang="en-US" dirty="0" smtClean="0">
                <a:sym typeface="Wingdings" pitchFamily="2" charset="2"/>
              </a:rPr>
              <a:t>○○応答</a:t>
            </a:r>
            <a:endParaRPr kumimoji="1" lang="en-US" altLang="ja-JP" dirty="0" smtClean="0">
              <a:sym typeface="Wingdings" pitchFamily="2" charset="2"/>
            </a:endParaRPr>
          </a:p>
          <a:p>
            <a:pPr lvl="1"/>
            <a:r>
              <a:rPr lang="ja-JP" altLang="en-US" dirty="0" smtClean="0">
                <a:sym typeface="Wingdings" pitchFamily="2" charset="2"/>
              </a:rPr>
              <a:t>インパルス応答，ステップ応答，調和応答，</a:t>
            </a:r>
            <a:r>
              <a:rPr lang="en-US" altLang="ja-JP" dirty="0" err="1" smtClean="0">
                <a:sym typeface="Wingdings" pitchFamily="2" charset="2"/>
              </a:rPr>
              <a:t>etc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699792" y="1268760"/>
                <a:ext cx="3600400" cy="381642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b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ja-JP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kumimoji="1" lang="en-US" altLang="ja-JP" sz="28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kumimoji="1" lang="en-US" altLang="ja-JP" sz="2800" b="0" i="1" smtClean="0">
                          <a:latin typeface="Cambria Math"/>
                        </a:rPr>
                        <m:t>+</m:t>
                      </m:r>
                      <m:r>
                        <a:rPr lang="en-US" altLang="ja-JP" sz="28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altLang="ja-JP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ja-JP" sz="28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ja-JP" sz="2800" b="0" i="1" smtClean="0">
                          <a:latin typeface="Cambria Math"/>
                        </a:rPr>
                        <m:t>+</m:t>
                      </m:r>
                      <m:r>
                        <a:rPr kumimoji="1" lang="en-US" altLang="ja-JP" sz="28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𝑘</m:t>
                      </m:r>
                      <m:r>
                        <a:rPr kumimoji="1" lang="en-US" altLang="ja-JP" sz="2800" b="0" i="1" smtClean="0">
                          <a:latin typeface="Cambria Math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/>
                        </a:rPr>
                        <m:t>𝑓</m:t>
                      </m:r>
                      <m:r>
                        <a:rPr kumimoji="1" lang="en-US" altLang="ja-JP" sz="2800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/>
                        </a:rPr>
                        <m:t>𝑡</m:t>
                      </m:r>
                      <m:r>
                        <a:rPr kumimoji="1" lang="en-US" altLang="ja-JP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268760"/>
                <a:ext cx="3600400" cy="38164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9832" y="1412776"/>
            <a:ext cx="2952328" cy="313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矢印コネクタ 8"/>
          <p:cNvCxnSpPr>
            <a:endCxn id="6" idx="1"/>
          </p:cNvCxnSpPr>
          <p:nvPr/>
        </p:nvCxnSpPr>
        <p:spPr>
          <a:xfrm>
            <a:off x="1907704" y="3176972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6" idx="3"/>
          </p:cNvCxnSpPr>
          <p:nvPr/>
        </p:nvCxnSpPr>
        <p:spPr>
          <a:xfrm>
            <a:off x="6300192" y="3176972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11560" y="2484474"/>
            <a:ext cx="9028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入力</a:t>
            </a:r>
            <a:endParaRPr kumimoji="1" lang="en-US" altLang="ja-JP" sz="2800" dirty="0" smtClean="0"/>
          </a:p>
          <a:p>
            <a:r>
              <a:rPr lang="ja-JP" altLang="en-US" sz="2800" dirty="0"/>
              <a:t>外力</a:t>
            </a:r>
            <a:endParaRPr lang="en-US" altLang="ja-JP" sz="2800" dirty="0"/>
          </a:p>
          <a:p>
            <a:r>
              <a:rPr lang="ja-JP" altLang="en-US" sz="2800" dirty="0" smtClean="0"/>
              <a:t>外乱</a:t>
            </a:r>
            <a:endParaRPr lang="en-US" altLang="ja-JP" sz="28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236296" y="2915361"/>
            <a:ext cx="9028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ja-JP" altLang="en-US" sz="2800" dirty="0" smtClean="0"/>
              <a:t>応答</a:t>
            </a:r>
            <a:endParaRPr lang="en-US" altLang="ja-JP" sz="28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619672" y="2564904"/>
                <a:ext cx="9397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</a:rPr>
                        <m:t>𝑓</m:t>
                      </m:r>
                      <m:r>
                        <a:rPr lang="en-US" altLang="ja-JP" sz="2800" i="1">
                          <a:latin typeface="Cambria Math"/>
                        </a:rPr>
                        <m:t>(</m:t>
                      </m:r>
                      <m:r>
                        <a:rPr lang="en-US" altLang="ja-JP" sz="2800" i="1">
                          <a:latin typeface="Cambria Math"/>
                        </a:rPr>
                        <m:t>𝑡</m:t>
                      </m:r>
                      <m:r>
                        <a:rPr lang="en-US" altLang="ja-JP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564904"/>
                <a:ext cx="939744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6444208" y="2564904"/>
                <a:ext cx="9337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/>
                        </a:rPr>
                        <m:t>𝑥</m:t>
                      </m:r>
                      <m:r>
                        <a:rPr lang="en-US" altLang="ja-JP" sz="2800" i="1">
                          <a:latin typeface="Cambria Math"/>
                        </a:rPr>
                        <m:t>(</m:t>
                      </m:r>
                      <m:r>
                        <a:rPr lang="en-US" altLang="ja-JP" sz="2800" i="1">
                          <a:latin typeface="Cambria Math"/>
                        </a:rPr>
                        <m:t>𝑡</m:t>
                      </m:r>
                      <m:r>
                        <a:rPr lang="en-US" altLang="ja-JP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2564904"/>
                <a:ext cx="933717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1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実習（</a:t>
            </a:r>
            <a:r>
              <a:rPr kumimoji="1" lang="en-US" altLang="ja-JP" dirty="0" smtClean="0"/>
              <a:t>vib7h_C1.xls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8604" y="1295400"/>
            <a:ext cx="686679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4139952" y="1247978"/>
            <a:ext cx="4487075" cy="1800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/>
              <a:t>インパルス応答も，ステップ応答も，</a:t>
            </a:r>
            <a:r>
              <a:rPr lang="ja-JP" altLang="en-US" sz="2000" dirty="0"/>
              <a:t>動きが自由振動と等価</a:t>
            </a:r>
            <a:r>
              <a:rPr lang="ja-JP" altLang="en-US" sz="2000" dirty="0" smtClean="0"/>
              <a:t>なことを示す</a:t>
            </a:r>
            <a:endParaRPr lang="en-US" altLang="ja-JP" sz="2000" dirty="0" smtClean="0"/>
          </a:p>
          <a:p>
            <a:pPr algn="ctr"/>
            <a:r>
              <a:rPr lang="en-US" altLang="ja-JP" sz="2000" dirty="0" smtClean="0"/>
              <a:t>Excel </a:t>
            </a:r>
            <a:r>
              <a:rPr lang="ja-JP" altLang="en-US" sz="2000" dirty="0" smtClean="0"/>
              <a:t>シート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（</a:t>
            </a:r>
            <a:r>
              <a:rPr lang="en-US" altLang="ja-JP" sz="2000" dirty="0" err="1" smtClean="0">
                <a:solidFill>
                  <a:srgbClr val="FF0000"/>
                </a:solidFill>
              </a:rPr>
              <a:t>m,c,k</a:t>
            </a:r>
            <a:r>
              <a:rPr lang="ja-JP" altLang="en-US" sz="2000" dirty="0" smtClean="0">
                <a:solidFill>
                  <a:srgbClr val="FF0000"/>
                </a:solidFill>
              </a:rPr>
              <a:t>）とダイナミクス（６種）の対応は，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FF0000"/>
                </a:solidFill>
              </a:rPr>
              <a:t>自由振動と同じ！</a:t>
            </a:r>
            <a:endParaRPr lang="en-US" altLang="ja-JP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外力の種類（テスト入力）　</a:t>
            </a:r>
            <a:r>
              <a:rPr lang="en-US" altLang="ja-JP" dirty="0"/>
              <a:t>2</a:t>
            </a:r>
            <a:r>
              <a:rPr lang="en-US" altLang="ja-JP" dirty="0" smtClean="0"/>
              <a:t>/2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9" b="3882"/>
          <a:stretch/>
        </p:blipFill>
        <p:spPr>
          <a:xfrm>
            <a:off x="854294" y="1909207"/>
            <a:ext cx="6670034" cy="2815937"/>
          </a:xfrm>
        </p:spPr>
      </p:pic>
      <p:sp>
        <p:nvSpPr>
          <p:cNvPr id="7" name="テキスト プレースホルダー 6"/>
          <p:cNvSpPr>
            <a:spLocks noGrp="1"/>
          </p:cNvSpPr>
          <p:nvPr>
            <p:ph type="body" sz="half" idx="2"/>
          </p:nvPr>
        </p:nvSpPr>
        <p:spPr>
          <a:xfrm>
            <a:off x="457200" y="1124744"/>
            <a:ext cx="8229600" cy="591344"/>
          </a:xfrm>
        </p:spPr>
        <p:txBody>
          <a:bodyPr/>
          <a:lstStyle/>
          <a:p>
            <a:r>
              <a:rPr kumimoji="1" lang="ja-JP" altLang="en-US" dirty="0" smtClean="0"/>
              <a:t>現実の外力は，これらとは違う．（単純化）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79400" y="3330383"/>
            <a:ext cx="1019316" cy="649188"/>
          </a:xfrm>
          <a:prstGeom prst="wedgeEllipseCallout">
            <a:avLst>
              <a:gd name="adj1" fmla="val 29929"/>
              <a:gd name="adj2" fmla="val -7675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ゴン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86948" y="3330383"/>
            <a:ext cx="1066652" cy="649188"/>
          </a:xfrm>
          <a:prstGeom prst="wedgeEllipseCallout">
            <a:avLst>
              <a:gd name="adj1" fmla="val -36580"/>
              <a:gd name="adj2" fmla="val -831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ズシ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787148" y="2060848"/>
            <a:ext cx="1728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solidFill>
                  <a:srgbClr val="FF0000"/>
                </a:solidFill>
              </a:rPr>
              <a:t>ブルブル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　ブルブル・</a:t>
            </a:r>
            <a:r>
              <a:rPr lang="ja-JP" altLang="en-US" sz="2000" dirty="0">
                <a:solidFill>
                  <a:srgbClr val="FF0000"/>
                </a:solidFill>
              </a:rPr>
              <a:t>・・</a:t>
            </a:r>
          </a:p>
        </p:txBody>
      </p:sp>
      <p:grpSp>
        <p:nvGrpSpPr>
          <p:cNvPr id="19" name="グループ化 18"/>
          <p:cNvGrpSpPr/>
          <p:nvPr/>
        </p:nvGrpSpPr>
        <p:grpSpPr>
          <a:xfrm>
            <a:off x="6579236" y="2766513"/>
            <a:ext cx="175189" cy="648072"/>
            <a:chOff x="6845083" y="2073042"/>
            <a:chExt cx="175189" cy="648072"/>
          </a:xfrm>
        </p:grpSpPr>
        <p:cxnSp>
          <p:nvCxnSpPr>
            <p:cNvPr id="11" name="直線矢印コネクタ 10"/>
            <p:cNvCxnSpPr/>
            <p:nvPr/>
          </p:nvCxnSpPr>
          <p:spPr>
            <a:xfrm>
              <a:off x="6845083" y="2120662"/>
              <a:ext cx="0" cy="60045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>
              <a:off x="7020272" y="2073042"/>
              <a:ext cx="0" cy="56387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ボックス 22"/>
          <p:cNvSpPr txBox="1"/>
          <p:nvPr/>
        </p:nvSpPr>
        <p:spPr>
          <a:xfrm>
            <a:off x="570091" y="479715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インパルス外力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290493" y="4797152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ステップ外力</a:t>
            </a:r>
            <a:endParaRPr kumimoji="1" lang="ja-JP" altLang="en-US" sz="24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983809" y="47971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調和外力</a:t>
            </a:r>
            <a:endParaRPr kumimoji="1" lang="en-US" altLang="ja-JP" sz="2400" dirty="0" smtClean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914134" y="4521314"/>
            <a:ext cx="1210588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調和＝</a:t>
            </a:r>
            <a:endParaRPr kumimoji="1" lang="en-US" altLang="ja-JP" sz="2000" dirty="0" smtClean="0"/>
          </a:p>
          <a:p>
            <a:r>
              <a:rPr lang="ja-JP" altLang="en-US" sz="2000" dirty="0"/>
              <a:t>正弦波状</a:t>
            </a:r>
            <a:endParaRPr kumimoji="1" lang="en-US" altLang="ja-JP" sz="2000" dirty="0" smtClean="0"/>
          </a:p>
        </p:txBody>
      </p:sp>
      <p:grpSp>
        <p:nvGrpSpPr>
          <p:cNvPr id="37" name="グループ化 36"/>
          <p:cNvGrpSpPr/>
          <p:nvPr/>
        </p:nvGrpSpPr>
        <p:grpSpPr>
          <a:xfrm>
            <a:off x="4495179" y="1844824"/>
            <a:ext cx="4325293" cy="4287381"/>
            <a:chOff x="4495179" y="1844824"/>
            <a:chExt cx="4325293" cy="4287381"/>
          </a:xfrm>
        </p:grpSpPr>
        <p:sp>
          <p:nvSpPr>
            <p:cNvPr id="34" name="角丸四角形 33"/>
            <p:cNvSpPr/>
            <p:nvPr/>
          </p:nvSpPr>
          <p:spPr>
            <a:xfrm>
              <a:off x="5580113" y="1844824"/>
              <a:ext cx="2160239" cy="3413993"/>
            </a:xfrm>
            <a:prstGeom prst="roundRect">
              <a:avLst>
                <a:gd name="adj" fmla="val 10895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495179" y="5301208"/>
              <a:ext cx="43252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 smtClean="0">
                  <a:solidFill>
                    <a:srgbClr val="FF0000"/>
                  </a:solidFill>
                </a:rPr>
                <a:t>何が起こるか？</a:t>
              </a:r>
              <a:endParaRPr kumimoji="1" lang="en-US" altLang="ja-JP" sz="2400" dirty="0" smtClean="0">
                <a:solidFill>
                  <a:srgbClr val="FF0000"/>
                </a:solidFill>
              </a:endParaRPr>
            </a:p>
            <a:p>
              <a:pPr algn="ctr"/>
              <a:r>
                <a:rPr kumimoji="1" lang="ja-JP" altLang="en-US" sz="2400" dirty="0" smtClean="0">
                  <a:solidFill>
                    <a:schemeClr val="accent2"/>
                  </a:solidFill>
                </a:rPr>
                <a:t>強制振動特有の</a:t>
              </a:r>
              <a:r>
                <a:rPr lang="ja-JP" altLang="en-US" sz="2400" dirty="0" smtClean="0">
                  <a:solidFill>
                    <a:schemeClr val="accent2"/>
                  </a:solidFill>
                </a:rPr>
                <a:t>「共振」が発生</a:t>
              </a:r>
              <a:endParaRPr lang="en-US" altLang="ja-JP" sz="2400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6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共振（実験）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899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宇都宮大学">
  <a:themeElements>
    <a:clrScheme name="アングル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宇都宮大学</Template>
  <TotalTime>6695</TotalTime>
  <Words>2018</Words>
  <Application>Microsoft Office PowerPoint</Application>
  <PresentationFormat>画面に合わせる (4:3)</PresentationFormat>
  <Paragraphs>361</Paragraphs>
  <Slides>45</Slides>
  <Notes>1</Notes>
  <HiddenSlides>0</HiddenSlides>
  <MMClips>5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46" baseType="lpstr">
      <vt:lpstr>宇都宮大学</vt:lpstr>
      <vt:lpstr>第５講 強制振動と共振</vt:lpstr>
      <vt:lpstr>学習目標</vt:lpstr>
      <vt:lpstr>強制振動</vt:lpstr>
      <vt:lpstr>強制振動モデル（１自由度線形強制振動系）</vt:lpstr>
      <vt:lpstr>外力の種類（テスト入力）　1/2</vt:lpstr>
      <vt:lpstr>《用語》 ○○応答</vt:lpstr>
      <vt:lpstr>実習（vib7h_C1.xls）</vt:lpstr>
      <vt:lpstr>外力の種類（テスト入力）　2/2</vt:lpstr>
      <vt:lpstr>共振（実験）</vt:lpstr>
      <vt:lpstr>モータ・振り子系</vt:lpstr>
      <vt:lpstr>入力電圧一定，周波数を変化</vt:lpstr>
      <vt:lpstr>自由振動</vt:lpstr>
      <vt:lpstr>共振現象（前半）</vt:lpstr>
      <vt:lpstr>実習</vt:lpstr>
      <vt:lpstr>共振現象（後半）</vt:lpstr>
      <vt:lpstr>実習</vt:lpstr>
      <vt:lpstr>共振現象（通し）</vt:lpstr>
      <vt:lpstr>解答例</vt:lpstr>
      <vt:lpstr>共振（シミュレーション）</vt:lpstr>
      <vt:lpstr>調和外力を受ける振動モデル</vt:lpstr>
      <vt:lpstr>実習（vib7h_C2.xls）</vt:lpstr>
      <vt:lpstr>振幅と位相差</vt:lpstr>
      <vt:lpstr>解答例</vt:lpstr>
      <vt:lpstr>過渡応答と定常応答　1/2</vt:lpstr>
      <vt:lpstr>調和応答の安定性</vt:lpstr>
      <vt:lpstr>過渡応答と定常応答　2/2</vt:lpstr>
      <vt:lpstr>「強制振動」のまとめ</vt:lpstr>
      <vt:lpstr>第６講 周波数応答</vt:lpstr>
      <vt:lpstr>学習目標</vt:lpstr>
      <vt:lpstr>周波数応答解析の手順</vt:lpstr>
      <vt:lpstr>数学的な準備</vt:lpstr>
      <vt:lpstr>高校レベルの複素数</vt:lpstr>
      <vt:lpstr>練習問題</vt:lpstr>
      <vt:lpstr>解答例</vt:lpstr>
      <vt:lpstr>大学レベルの複素数（極座標）</vt:lpstr>
      <vt:lpstr>練習問題</vt:lpstr>
      <vt:lpstr>解答例</vt:lpstr>
      <vt:lpstr>周波数応答の計算</vt:lpstr>
      <vt:lpstr>運動方程式への複素数の代入？</vt:lpstr>
      <vt:lpstr>周波数応答の計算（複素数活用）　1/3</vt:lpstr>
      <vt:lpstr>周波数応答の計算（複素数活用）　2/3</vt:lpstr>
      <vt:lpstr>周波数応答の計算（複素数活用）　3/3</vt:lpstr>
      <vt:lpstr>３つの基本振動数（通説にご用心）</vt:lpstr>
      <vt:lpstr>「周波数応答」のまとめ</vt:lpstr>
      <vt:lpstr>実習（vib7h_C3.xls）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Excelで学ぶ振動基礎</dc:title>
  <dc:creator>yoshidak</dc:creator>
  <cp:lastModifiedBy>yoshidak</cp:lastModifiedBy>
  <cp:revision>718</cp:revision>
  <cp:lastPrinted>2013-09-04T00:21:33Z</cp:lastPrinted>
  <dcterms:created xsi:type="dcterms:W3CDTF">2012-10-22T22:12:18Z</dcterms:created>
  <dcterms:modified xsi:type="dcterms:W3CDTF">2015-03-25T05:25:10Z</dcterms:modified>
</cp:coreProperties>
</file>